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1" r:id="rId2"/>
    <p:sldId id="294" r:id="rId3"/>
    <p:sldId id="260" r:id="rId4"/>
    <p:sldId id="287" r:id="rId5"/>
    <p:sldId id="340" r:id="rId6"/>
    <p:sldId id="347" r:id="rId7"/>
    <p:sldId id="410" r:id="rId8"/>
    <p:sldId id="352" r:id="rId9"/>
    <p:sldId id="374" r:id="rId10"/>
    <p:sldId id="375" r:id="rId11"/>
    <p:sldId id="376" r:id="rId12"/>
    <p:sldId id="377" r:id="rId13"/>
    <p:sldId id="404" r:id="rId14"/>
    <p:sldId id="378" r:id="rId15"/>
    <p:sldId id="380" r:id="rId16"/>
    <p:sldId id="381" r:id="rId17"/>
    <p:sldId id="382" r:id="rId18"/>
    <p:sldId id="385" r:id="rId19"/>
    <p:sldId id="413" r:id="rId20"/>
    <p:sldId id="411" r:id="rId21"/>
    <p:sldId id="414" r:id="rId22"/>
    <p:sldId id="387" r:id="rId23"/>
    <p:sldId id="383" r:id="rId24"/>
    <p:sldId id="384" r:id="rId25"/>
    <p:sldId id="295" r:id="rId26"/>
    <p:sldId id="391" r:id="rId27"/>
    <p:sldId id="412" r:id="rId28"/>
    <p:sldId id="392" r:id="rId29"/>
    <p:sldId id="393" r:id="rId30"/>
    <p:sldId id="395" r:id="rId31"/>
    <p:sldId id="396" r:id="rId32"/>
    <p:sldId id="397" r:id="rId33"/>
    <p:sldId id="398" r:id="rId34"/>
    <p:sldId id="394" r:id="rId35"/>
    <p:sldId id="399" r:id="rId36"/>
    <p:sldId id="400" r:id="rId37"/>
    <p:sldId id="401" r:id="rId38"/>
    <p:sldId id="402" r:id="rId39"/>
    <p:sldId id="403" r:id="rId40"/>
    <p:sldId id="372" r:id="rId41"/>
    <p:sldId id="408" r:id="rId42"/>
    <p:sldId id="406" r:id="rId43"/>
    <p:sldId id="40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F55"/>
    <a:srgbClr val="F8D734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90146" autoAdjust="0"/>
  </p:normalViewPr>
  <p:slideViewPr>
    <p:cSldViewPr snapToGrid="0">
      <p:cViewPr>
        <p:scale>
          <a:sx n="64" d="100"/>
          <a:sy n="64" d="100"/>
        </p:scale>
        <p:origin x="784" y="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2FD4C-C2A6-4899-9F63-31952C6FE4FD}" type="datetimeFigureOut">
              <a:rPr lang="zh-TW" altLang="en-US" smtClean="0"/>
              <a:t>2023/9/26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725A5-DEE6-40BB-8D36-5B9AC2BBBB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81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871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078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454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585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306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173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835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600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470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016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在第一個部分，我們又細項分成三個主要內容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996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622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851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531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565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066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994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7527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4804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8555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198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1255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8716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4550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050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4305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38873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61658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8037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7022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2752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78835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446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29576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7213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37881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4468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705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080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756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89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515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90D2DB-CAA1-71B1-FDB1-D2D49DE246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22900" y="1047750"/>
            <a:ext cx="6032500" cy="4762500"/>
          </a:xfrm>
          <a:custGeom>
            <a:avLst/>
            <a:gdLst>
              <a:gd name="connsiteX0" fmla="*/ 0 w 6032500"/>
              <a:gd name="connsiteY0" fmla="*/ 0 h 4762500"/>
              <a:gd name="connsiteX1" fmla="*/ 6032500 w 6032500"/>
              <a:gd name="connsiteY1" fmla="*/ 0 h 4762500"/>
              <a:gd name="connsiteX2" fmla="*/ 6032500 w 6032500"/>
              <a:gd name="connsiteY2" fmla="*/ 4762500 h 4762500"/>
              <a:gd name="connsiteX3" fmla="*/ 0 w 6032500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2500" h="4762500">
                <a:moveTo>
                  <a:pt x="0" y="0"/>
                </a:moveTo>
                <a:lnTo>
                  <a:pt x="6032500" y="0"/>
                </a:lnTo>
                <a:lnTo>
                  <a:pt x="6032500" y="4762500"/>
                </a:lnTo>
                <a:lnTo>
                  <a:pt x="0" y="4762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8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4D0DB14-4097-BFE4-085D-981C13CCE7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5461" y="35367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9E309B-A815-82FD-37D6-D8CB2816F1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2207" y="734315"/>
            <a:ext cx="2425700" cy="5389370"/>
          </a:xfrm>
          <a:custGeom>
            <a:avLst/>
            <a:gdLst>
              <a:gd name="connsiteX0" fmla="*/ 0 w 2425700"/>
              <a:gd name="connsiteY0" fmla="*/ 0 h 5389370"/>
              <a:gd name="connsiteX1" fmla="*/ 2425700 w 2425700"/>
              <a:gd name="connsiteY1" fmla="*/ 0 h 5389370"/>
              <a:gd name="connsiteX2" fmla="*/ 2425700 w 2425700"/>
              <a:gd name="connsiteY2" fmla="*/ 5389370 h 5389370"/>
              <a:gd name="connsiteX3" fmla="*/ 0 w 2425700"/>
              <a:gd name="connsiteY3" fmla="*/ 5389370 h 538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89370">
                <a:moveTo>
                  <a:pt x="0" y="0"/>
                </a:moveTo>
                <a:lnTo>
                  <a:pt x="2425700" y="0"/>
                </a:lnTo>
                <a:lnTo>
                  <a:pt x="2425700" y="5389370"/>
                </a:lnTo>
                <a:lnTo>
                  <a:pt x="0" y="53893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CFBC389-BE35-D9B3-AA75-23C1CC3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5461" y="12394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3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4E6C12-4EF6-F413-27A1-675E6DF03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6057" y="3140230"/>
            <a:ext cx="2402933" cy="2703182"/>
          </a:xfrm>
          <a:custGeom>
            <a:avLst/>
            <a:gdLst>
              <a:gd name="connsiteX0" fmla="*/ 0 w 2402933"/>
              <a:gd name="connsiteY0" fmla="*/ 0 h 2703182"/>
              <a:gd name="connsiteX1" fmla="*/ 2402933 w 2402933"/>
              <a:gd name="connsiteY1" fmla="*/ 0 h 2703182"/>
              <a:gd name="connsiteX2" fmla="*/ 2402933 w 2402933"/>
              <a:gd name="connsiteY2" fmla="*/ 2703182 h 2703182"/>
              <a:gd name="connsiteX3" fmla="*/ 0 w 2402933"/>
              <a:gd name="connsiteY3" fmla="*/ 2703182 h 270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2933" h="2703182">
                <a:moveTo>
                  <a:pt x="0" y="0"/>
                </a:moveTo>
                <a:lnTo>
                  <a:pt x="2402933" y="0"/>
                </a:lnTo>
                <a:lnTo>
                  <a:pt x="2402933" y="2703182"/>
                </a:lnTo>
                <a:lnTo>
                  <a:pt x="0" y="27031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0148E1D-E193-9376-7E16-19CEB50EB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85944" y="1997404"/>
            <a:ext cx="3256656" cy="3846009"/>
          </a:xfrm>
          <a:custGeom>
            <a:avLst/>
            <a:gdLst>
              <a:gd name="connsiteX0" fmla="*/ 0 w 3256656"/>
              <a:gd name="connsiteY0" fmla="*/ 0 h 3620935"/>
              <a:gd name="connsiteX1" fmla="*/ 3256656 w 3256656"/>
              <a:gd name="connsiteY1" fmla="*/ 0 h 3620935"/>
              <a:gd name="connsiteX2" fmla="*/ 3256656 w 3256656"/>
              <a:gd name="connsiteY2" fmla="*/ 3620935 h 3620935"/>
              <a:gd name="connsiteX3" fmla="*/ 0 w 3256656"/>
              <a:gd name="connsiteY3" fmla="*/ 3620935 h 362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656" h="3620935">
                <a:moveTo>
                  <a:pt x="0" y="0"/>
                </a:moveTo>
                <a:lnTo>
                  <a:pt x="3256656" y="0"/>
                </a:lnTo>
                <a:lnTo>
                  <a:pt x="3256656" y="3620935"/>
                </a:lnTo>
                <a:lnTo>
                  <a:pt x="0" y="362093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25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79B169-278B-D241-0AB1-A4CE5154B6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4723" y="2177150"/>
            <a:ext cx="3659534" cy="3613650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F0ADF79-2EF8-4E94-4B75-1F35B08E25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4047" y="729158"/>
            <a:ext cx="2873231" cy="2942728"/>
          </a:xfrm>
          <a:custGeom>
            <a:avLst/>
            <a:gdLst>
              <a:gd name="connsiteX0" fmla="*/ 0 w 2873231"/>
              <a:gd name="connsiteY0" fmla="*/ 0 h 2942728"/>
              <a:gd name="connsiteX1" fmla="*/ 2873231 w 2873231"/>
              <a:gd name="connsiteY1" fmla="*/ 0 h 2942728"/>
              <a:gd name="connsiteX2" fmla="*/ 2873231 w 2873231"/>
              <a:gd name="connsiteY2" fmla="*/ 2942728 h 2942728"/>
              <a:gd name="connsiteX3" fmla="*/ 0 w 2873231"/>
              <a:gd name="connsiteY3" fmla="*/ 2942728 h 294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231" h="2942728">
                <a:moveTo>
                  <a:pt x="0" y="0"/>
                </a:moveTo>
                <a:lnTo>
                  <a:pt x="2873231" y="0"/>
                </a:lnTo>
                <a:lnTo>
                  <a:pt x="2873231" y="2942728"/>
                </a:lnTo>
                <a:lnTo>
                  <a:pt x="0" y="29427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44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331B7C-D6B0-C1D2-C079-806C7DFD4F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7532" y="2325106"/>
            <a:ext cx="4919045" cy="3800152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61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0731C7-35B1-CFE7-471D-57FAAB9597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97EA0A2-570F-2CB5-AE45-97C28A31C7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36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EA702D6-78DF-C602-6E48-E071F2126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75634" y="2023850"/>
            <a:ext cx="4111630" cy="2370976"/>
          </a:xfrm>
          <a:custGeom>
            <a:avLst/>
            <a:gdLst>
              <a:gd name="connsiteX0" fmla="*/ 0 w 3705225"/>
              <a:gd name="connsiteY0" fmla="*/ 0 h 2135188"/>
              <a:gd name="connsiteX1" fmla="*/ 3705225 w 3705225"/>
              <a:gd name="connsiteY1" fmla="*/ 0 h 2135188"/>
              <a:gd name="connsiteX2" fmla="*/ 3705225 w 3705225"/>
              <a:gd name="connsiteY2" fmla="*/ 2135188 h 2135188"/>
              <a:gd name="connsiteX3" fmla="*/ 0 w 3705225"/>
              <a:gd name="connsiteY3" fmla="*/ 2135188 h 213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225" h="2135188">
                <a:moveTo>
                  <a:pt x="0" y="0"/>
                </a:moveTo>
                <a:lnTo>
                  <a:pt x="3705225" y="0"/>
                </a:lnTo>
                <a:lnTo>
                  <a:pt x="3705225" y="2135188"/>
                </a:lnTo>
                <a:lnTo>
                  <a:pt x="0" y="213518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66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03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6BB6C0E-8535-9280-0972-15FCD09B94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4080" y="1719262"/>
            <a:ext cx="3327399" cy="4008438"/>
          </a:xfrm>
          <a:custGeom>
            <a:avLst/>
            <a:gdLst>
              <a:gd name="connsiteX0" fmla="*/ 0 w 3327399"/>
              <a:gd name="connsiteY0" fmla="*/ 0 h 4008438"/>
              <a:gd name="connsiteX1" fmla="*/ 3327399 w 3327399"/>
              <a:gd name="connsiteY1" fmla="*/ 0 h 4008438"/>
              <a:gd name="connsiteX2" fmla="*/ 3327399 w 3327399"/>
              <a:gd name="connsiteY2" fmla="*/ 4008438 h 4008438"/>
              <a:gd name="connsiteX3" fmla="*/ 0 w 3327399"/>
              <a:gd name="connsiteY3" fmla="*/ 4008438 h 400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399" h="4008438">
                <a:moveTo>
                  <a:pt x="0" y="0"/>
                </a:moveTo>
                <a:lnTo>
                  <a:pt x="3327399" y="0"/>
                </a:lnTo>
                <a:lnTo>
                  <a:pt x="3327399" y="4008438"/>
                </a:lnTo>
                <a:lnTo>
                  <a:pt x="0" y="40084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1FCC13-3E6C-ABF0-0739-D894F0409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355" y="2006600"/>
            <a:ext cx="3378196" cy="3937000"/>
          </a:xfrm>
          <a:custGeom>
            <a:avLst/>
            <a:gdLst>
              <a:gd name="connsiteX0" fmla="*/ 0 w 3378196"/>
              <a:gd name="connsiteY0" fmla="*/ 0 h 3937000"/>
              <a:gd name="connsiteX1" fmla="*/ 3378196 w 3378196"/>
              <a:gd name="connsiteY1" fmla="*/ 0 h 3937000"/>
              <a:gd name="connsiteX2" fmla="*/ 3378196 w 3378196"/>
              <a:gd name="connsiteY2" fmla="*/ 3937000 h 3937000"/>
              <a:gd name="connsiteX3" fmla="*/ 0 w 3378196"/>
              <a:gd name="connsiteY3" fmla="*/ 393700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196" h="3937000">
                <a:moveTo>
                  <a:pt x="0" y="0"/>
                </a:moveTo>
                <a:lnTo>
                  <a:pt x="3378196" y="0"/>
                </a:lnTo>
                <a:lnTo>
                  <a:pt x="3378196" y="3937000"/>
                </a:lnTo>
                <a:lnTo>
                  <a:pt x="0" y="3937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4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BE8A76F-A8CE-ADC2-66B7-E985689C19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85902" y="377657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1F778E-24F0-28E1-4EF7-75090E9DB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5902" y="95676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0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825FF4-F38E-12BE-16A6-0F39D476C7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1201" y="1324608"/>
            <a:ext cx="4559297" cy="4915660"/>
          </a:xfrm>
          <a:custGeom>
            <a:avLst/>
            <a:gdLst>
              <a:gd name="connsiteX0" fmla="*/ 0 w 5010945"/>
              <a:gd name="connsiteY0" fmla="*/ 0 h 4915660"/>
              <a:gd name="connsiteX1" fmla="*/ 5010945 w 5010945"/>
              <a:gd name="connsiteY1" fmla="*/ 0 h 4915660"/>
              <a:gd name="connsiteX2" fmla="*/ 5010945 w 5010945"/>
              <a:gd name="connsiteY2" fmla="*/ 4915660 h 4915660"/>
              <a:gd name="connsiteX3" fmla="*/ 0 w 5010945"/>
              <a:gd name="connsiteY3" fmla="*/ 4915660 h 49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945" h="4915660">
                <a:moveTo>
                  <a:pt x="0" y="0"/>
                </a:moveTo>
                <a:lnTo>
                  <a:pt x="5010945" y="0"/>
                </a:lnTo>
                <a:lnTo>
                  <a:pt x="5010945" y="4915660"/>
                </a:lnTo>
                <a:lnTo>
                  <a:pt x="0" y="49156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8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5AA674-2E29-05C1-9D6B-2E636F6D95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2018" y="3327401"/>
            <a:ext cx="2132411" cy="2864785"/>
          </a:xfrm>
          <a:custGeom>
            <a:avLst/>
            <a:gdLst>
              <a:gd name="connsiteX0" fmla="*/ 0 w 2132411"/>
              <a:gd name="connsiteY0" fmla="*/ 0 h 2864785"/>
              <a:gd name="connsiteX1" fmla="*/ 2132411 w 2132411"/>
              <a:gd name="connsiteY1" fmla="*/ 0 h 2864785"/>
              <a:gd name="connsiteX2" fmla="*/ 2132411 w 2132411"/>
              <a:gd name="connsiteY2" fmla="*/ 2864785 h 2864785"/>
              <a:gd name="connsiteX3" fmla="*/ 0 w 2132411"/>
              <a:gd name="connsiteY3" fmla="*/ 2864785 h 28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411" h="2864785">
                <a:moveTo>
                  <a:pt x="0" y="0"/>
                </a:moveTo>
                <a:lnTo>
                  <a:pt x="2132411" y="0"/>
                </a:lnTo>
                <a:lnTo>
                  <a:pt x="2132411" y="2864785"/>
                </a:lnTo>
                <a:lnTo>
                  <a:pt x="0" y="28647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D2C261-BE81-EA10-3D5D-7C2CC669E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4976" y="1727201"/>
            <a:ext cx="3327400" cy="4464986"/>
          </a:xfrm>
          <a:custGeom>
            <a:avLst/>
            <a:gdLst>
              <a:gd name="connsiteX0" fmla="*/ 0 w 3327400"/>
              <a:gd name="connsiteY0" fmla="*/ 0 h 4464986"/>
              <a:gd name="connsiteX1" fmla="*/ 3327400 w 3327400"/>
              <a:gd name="connsiteY1" fmla="*/ 0 h 4464986"/>
              <a:gd name="connsiteX2" fmla="*/ 3327400 w 3327400"/>
              <a:gd name="connsiteY2" fmla="*/ 4464986 h 4464986"/>
              <a:gd name="connsiteX3" fmla="*/ 0 w 3327400"/>
              <a:gd name="connsiteY3" fmla="*/ 4464986 h 446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4464986">
                <a:moveTo>
                  <a:pt x="0" y="0"/>
                </a:moveTo>
                <a:lnTo>
                  <a:pt x="3327400" y="0"/>
                </a:lnTo>
                <a:lnTo>
                  <a:pt x="3327400" y="4464986"/>
                </a:lnTo>
                <a:lnTo>
                  <a:pt x="0" y="44649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6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8B372FA-7F64-3DDE-E305-3172DD6C2A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1749" y="2043112"/>
            <a:ext cx="4467225" cy="2771775"/>
          </a:xfrm>
          <a:custGeom>
            <a:avLst/>
            <a:gdLst>
              <a:gd name="connsiteX0" fmla="*/ 0 w 4467225"/>
              <a:gd name="connsiteY0" fmla="*/ 0 h 2771775"/>
              <a:gd name="connsiteX1" fmla="*/ 4467225 w 4467225"/>
              <a:gd name="connsiteY1" fmla="*/ 0 h 2771775"/>
              <a:gd name="connsiteX2" fmla="*/ 4467225 w 4467225"/>
              <a:gd name="connsiteY2" fmla="*/ 2771775 h 2771775"/>
              <a:gd name="connsiteX3" fmla="*/ 0 w 4467225"/>
              <a:gd name="connsiteY3" fmla="*/ 2771775 h 27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7225" h="2771775">
                <a:moveTo>
                  <a:pt x="0" y="0"/>
                </a:moveTo>
                <a:lnTo>
                  <a:pt x="4467225" y="0"/>
                </a:lnTo>
                <a:lnTo>
                  <a:pt x="4467225" y="2771775"/>
                </a:lnTo>
                <a:lnTo>
                  <a:pt x="0" y="27717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866FC66-4C53-0E7D-94E3-2BC63414FC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6868" y="2478855"/>
            <a:ext cx="2840888" cy="3609105"/>
          </a:xfrm>
          <a:custGeom>
            <a:avLst/>
            <a:gdLst>
              <a:gd name="connsiteX0" fmla="*/ 0 w 2840888"/>
              <a:gd name="connsiteY0" fmla="*/ 0 h 3609105"/>
              <a:gd name="connsiteX1" fmla="*/ 2840888 w 2840888"/>
              <a:gd name="connsiteY1" fmla="*/ 0 h 3609105"/>
              <a:gd name="connsiteX2" fmla="*/ 2840888 w 2840888"/>
              <a:gd name="connsiteY2" fmla="*/ 3609105 h 3609105"/>
              <a:gd name="connsiteX3" fmla="*/ 0 w 2840888"/>
              <a:gd name="connsiteY3" fmla="*/ 3609105 h 36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0888" h="3609105">
                <a:moveTo>
                  <a:pt x="0" y="0"/>
                </a:moveTo>
                <a:lnTo>
                  <a:pt x="2840888" y="0"/>
                </a:lnTo>
                <a:lnTo>
                  <a:pt x="2840888" y="3609105"/>
                </a:lnTo>
                <a:lnTo>
                  <a:pt x="0" y="36091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1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1393B4F-6268-7585-FC75-B8F0728F5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9324" y="2163383"/>
            <a:ext cx="3051174" cy="3797300"/>
          </a:xfrm>
          <a:custGeom>
            <a:avLst/>
            <a:gdLst>
              <a:gd name="connsiteX0" fmla="*/ 0 w 3051174"/>
              <a:gd name="connsiteY0" fmla="*/ 0 h 3797300"/>
              <a:gd name="connsiteX1" fmla="*/ 3051174 w 3051174"/>
              <a:gd name="connsiteY1" fmla="*/ 0 h 3797300"/>
              <a:gd name="connsiteX2" fmla="*/ 3051174 w 3051174"/>
              <a:gd name="connsiteY2" fmla="*/ 3797300 h 3797300"/>
              <a:gd name="connsiteX3" fmla="*/ 0 w 3051174"/>
              <a:gd name="connsiteY3" fmla="*/ 3797300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1174" h="3797300">
                <a:moveTo>
                  <a:pt x="0" y="0"/>
                </a:moveTo>
                <a:lnTo>
                  <a:pt x="3051174" y="0"/>
                </a:lnTo>
                <a:lnTo>
                  <a:pt x="3051174" y="3797300"/>
                </a:lnTo>
                <a:lnTo>
                  <a:pt x="0" y="3797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3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63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nodered.org/docs/tutorials/first-flow" TargetMode="Externa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nodered.org/docs/tutorials/second-flow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nodered.org/" TargetMode="Externa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nodered.org/docs/tutorials/second-flow" TargetMode="Externa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758632-70C2-3768-D87A-7CA383DDA7B6}"/>
              </a:ext>
            </a:extLst>
          </p:cNvPr>
          <p:cNvSpPr/>
          <p:nvPr/>
        </p:nvSpPr>
        <p:spPr>
          <a:xfrm>
            <a:off x="-1" y="0"/>
            <a:ext cx="6296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17C88-D727-A1BA-97E1-0FCD3B447567}"/>
              </a:ext>
            </a:extLst>
          </p:cNvPr>
          <p:cNvSpPr txBox="1"/>
          <p:nvPr/>
        </p:nvSpPr>
        <p:spPr>
          <a:xfrm>
            <a:off x="8066241" y="5639666"/>
            <a:ext cx="3778917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電機碩一 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11278008 </a:t>
            </a: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林佳慧</a:t>
            </a:r>
            <a:endParaRPr lang="en-US" altLang="zh-TW" sz="2000" b="1" spc="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:2023/09/20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A3D36-FC10-D50E-0762-1B3176A4435F}"/>
              </a:ext>
            </a:extLst>
          </p:cNvPr>
          <p:cNvSpPr txBox="1"/>
          <p:nvPr/>
        </p:nvSpPr>
        <p:spPr>
          <a:xfrm>
            <a:off x="813875" y="1664577"/>
            <a:ext cx="883631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8000" b="1" dirty="0">
                <a:solidFill>
                  <a:schemeClr val="accent1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 Bold" panose="00000800000000000000" pitchFamily="2" charset="0"/>
              </a:rPr>
              <a:t>物聯網實務 </a:t>
            </a:r>
            <a:r>
              <a:rPr lang="en-US" altLang="zh-TW" sz="8000" b="1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HW2</a:t>
            </a:r>
            <a:endParaRPr lang="en-US" sz="6600" b="1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3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F716DC3-02E4-49D2-AC2F-FC1E73DC7400}"/>
              </a:ext>
            </a:extLst>
          </p:cNvPr>
          <p:cNvGrpSpPr/>
          <p:nvPr/>
        </p:nvGrpSpPr>
        <p:grpSpPr>
          <a:xfrm>
            <a:off x="606287" y="1250990"/>
            <a:ext cx="10754140" cy="5031882"/>
            <a:chOff x="1321904" y="1309283"/>
            <a:chExt cx="9072368" cy="400056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C108A98-AC4D-4DE6-834E-FE9E3C46B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1904" y="1624970"/>
              <a:ext cx="3821007" cy="2452179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3EF4FBD-BE29-4588-8440-834E75EF0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5943" y="1309283"/>
              <a:ext cx="3568329" cy="400056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33A7D4F-32E6-4997-B6EE-0B5750382FDF}"/>
                </a:ext>
              </a:extLst>
            </p:cNvPr>
            <p:cNvSpPr/>
            <p:nvPr/>
          </p:nvSpPr>
          <p:spPr>
            <a:xfrm>
              <a:off x="1383374" y="2882020"/>
              <a:ext cx="1454180" cy="427545"/>
            </a:xfrm>
            <a:prstGeom prst="rect">
              <a:avLst/>
            </a:prstGeom>
            <a:noFill/>
            <a:ln w="28575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EA184FD1-1F36-47CB-9EF0-57C11C8FC415}"/>
                </a:ext>
              </a:extLst>
            </p:cNvPr>
            <p:cNvSpPr/>
            <p:nvPr/>
          </p:nvSpPr>
          <p:spPr>
            <a:xfrm rot="842582">
              <a:off x="2926065" y="3101807"/>
              <a:ext cx="566531" cy="35780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11CE09E5-9965-4117-A9E7-34AFC1CEF9AF}"/>
                </a:ext>
              </a:extLst>
            </p:cNvPr>
            <p:cNvSpPr/>
            <p:nvPr/>
          </p:nvSpPr>
          <p:spPr>
            <a:xfrm>
              <a:off x="5695904" y="2833467"/>
              <a:ext cx="566531" cy="35780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圓角矩形圖說文字 11">
              <a:extLst>
                <a:ext uri="{FF2B5EF4-FFF2-40B4-BE49-F238E27FC236}">
                  <a16:creationId xmlns:a16="http://schemas.microsoft.com/office/drawing/2014/main" id="{A8D6A250-9E5B-495E-B5F0-E536557747A4}"/>
                </a:ext>
              </a:extLst>
            </p:cNvPr>
            <p:cNvSpPr/>
            <p:nvPr/>
          </p:nvSpPr>
          <p:spPr>
            <a:xfrm>
              <a:off x="3581106" y="2628515"/>
              <a:ext cx="1731258" cy="409904"/>
            </a:xfrm>
            <a:prstGeom prst="wedgeRoundRectCallout">
              <a:avLst>
                <a:gd name="adj1" fmla="val -3407"/>
                <a:gd name="adj2" fmla="val 123621"/>
                <a:gd name="adj3" fmla="val 166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Double click</a:t>
              </a:r>
              <a:endPara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E2800EF-C542-4F3B-A9DC-1915898A0CB9}"/>
                </a:ext>
              </a:extLst>
            </p:cNvPr>
            <p:cNvSpPr/>
            <p:nvPr/>
          </p:nvSpPr>
          <p:spPr>
            <a:xfrm>
              <a:off x="6860281" y="4523193"/>
              <a:ext cx="2303598" cy="456311"/>
            </a:xfrm>
            <a:prstGeom prst="rect">
              <a:avLst/>
            </a:prstGeom>
            <a:noFill/>
            <a:ln w="28575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ABC1C86-DD89-4B93-90DB-919ECE975F94}"/>
                </a:ext>
              </a:extLst>
            </p:cNvPr>
            <p:cNvSpPr/>
            <p:nvPr/>
          </p:nvSpPr>
          <p:spPr>
            <a:xfrm>
              <a:off x="9848752" y="1483915"/>
              <a:ext cx="545520" cy="384641"/>
            </a:xfrm>
            <a:prstGeom prst="rect">
              <a:avLst/>
            </a:prstGeom>
            <a:noFill/>
            <a:ln w="28575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F55B6AB5-4D6A-4FE1-8935-1E5D8603C267}"/>
              </a:ext>
            </a:extLst>
          </p:cNvPr>
          <p:cNvSpPr/>
          <p:nvPr/>
        </p:nvSpPr>
        <p:spPr>
          <a:xfrm>
            <a:off x="3343162" y="172100"/>
            <a:ext cx="44919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an Inject node</a:t>
            </a:r>
            <a:endParaRPr lang="zh-TW" altLang="en-US" sz="4400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83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D5E530-44B3-4688-8539-3DE00B7F3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" y="1061225"/>
            <a:ext cx="4705592" cy="24258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3A03E70-F9D1-4D2C-B5DF-D87FC9D99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751" y="1002687"/>
            <a:ext cx="4280120" cy="30418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5F779B6-FC12-4C8D-B382-BA03D5808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885" y="4254030"/>
            <a:ext cx="5334274" cy="209560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18FF35A-6089-4599-B099-907F5CAC458B}"/>
              </a:ext>
            </a:extLst>
          </p:cNvPr>
          <p:cNvSpPr/>
          <p:nvPr/>
        </p:nvSpPr>
        <p:spPr>
          <a:xfrm>
            <a:off x="3786485" y="116623"/>
            <a:ext cx="45704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a Debug node </a:t>
            </a:r>
            <a:endParaRPr lang="zh-TW" altLang="en-US" sz="4400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A14BD634-ECA5-4D27-B238-A74A0FEDE629}"/>
              </a:ext>
            </a:extLst>
          </p:cNvPr>
          <p:cNvSpPr/>
          <p:nvPr/>
        </p:nvSpPr>
        <p:spPr>
          <a:xfrm>
            <a:off x="5946456" y="2174186"/>
            <a:ext cx="671551" cy="4500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ED459AC-386B-4281-9BAA-6AC5E12F218F}"/>
              </a:ext>
            </a:extLst>
          </p:cNvPr>
          <p:cNvSpPr/>
          <p:nvPr/>
        </p:nvSpPr>
        <p:spPr>
          <a:xfrm>
            <a:off x="10713782" y="1212224"/>
            <a:ext cx="646645" cy="483799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8E50BD-3BDE-41E6-BD59-B6AC0163DFAB}"/>
              </a:ext>
            </a:extLst>
          </p:cNvPr>
          <p:cNvSpPr/>
          <p:nvPr/>
        </p:nvSpPr>
        <p:spPr>
          <a:xfrm>
            <a:off x="471183" y="4984336"/>
            <a:ext cx="50961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 the two together</a:t>
            </a:r>
            <a:endParaRPr lang="zh-TW" altLang="en-US" sz="4400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997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D219DB-F5BB-4BFA-9F72-89B161A9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99" y="2373197"/>
            <a:ext cx="11872202" cy="248703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E4D63FE-A418-4CE4-953B-76D0C95377AD}"/>
              </a:ext>
            </a:extLst>
          </p:cNvPr>
          <p:cNvSpPr/>
          <p:nvPr/>
        </p:nvSpPr>
        <p:spPr>
          <a:xfrm>
            <a:off x="5173311" y="375432"/>
            <a:ext cx="18453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</a:t>
            </a:r>
            <a:endParaRPr lang="zh-TW" altLang="en-US" sz="4400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ED40F5-8248-4164-93D9-7E04711189A2}"/>
              </a:ext>
            </a:extLst>
          </p:cNvPr>
          <p:cNvSpPr/>
          <p:nvPr/>
        </p:nvSpPr>
        <p:spPr>
          <a:xfrm>
            <a:off x="10147251" y="2276061"/>
            <a:ext cx="1441775" cy="580935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41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7365ED-27B3-49B6-9673-6580646B7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5" r="30913" b="-1"/>
          <a:stretch/>
        </p:blipFill>
        <p:spPr>
          <a:xfrm>
            <a:off x="4038719" y="2743198"/>
            <a:ext cx="7741160" cy="197788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C09288-E2B8-4807-B739-169427A833A7}"/>
              </a:ext>
            </a:extLst>
          </p:cNvPr>
          <p:cNvSpPr/>
          <p:nvPr/>
        </p:nvSpPr>
        <p:spPr>
          <a:xfrm>
            <a:off x="5361664" y="232778"/>
            <a:ext cx="14686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Inject</a:t>
            </a:r>
            <a:endParaRPr lang="zh-TW" altLang="en-US" sz="4400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AD1F12F-3F9D-403C-A2D7-06D5274A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21" y="1318308"/>
            <a:ext cx="3194446" cy="46066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3B67A71-9E05-41DB-92F6-1FEDE44DAFE1}"/>
              </a:ext>
            </a:extLst>
          </p:cNvPr>
          <p:cNvSpPr/>
          <p:nvPr/>
        </p:nvSpPr>
        <p:spPr>
          <a:xfrm>
            <a:off x="2885679" y="1318309"/>
            <a:ext cx="404173" cy="351466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圖說文字 11">
            <a:extLst>
              <a:ext uri="{FF2B5EF4-FFF2-40B4-BE49-F238E27FC236}">
                <a16:creationId xmlns:a16="http://schemas.microsoft.com/office/drawing/2014/main" id="{42154AE7-EA86-4AC7-B014-AB7998905B85}"/>
              </a:ext>
            </a:extLst>
          </p:cNvPr>
          <p:cNvSpPr/>
          <p:nvPr/>
        </p:nvSpPr>
        <p:spPr>
          <a:xfrm>
            <a:off x="1648067" y="617498"/>
            <a:ext cx="2065531" cy="409904"/>
          </a:xfrm>
          <a:prstGeom prst="wedgeRoundRectCallout">
            <a:avLst>
              <a:gd name="adj1" fmla="val 20131"/>
              <a:gd name="adj2" fmla="val 11149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Debug messages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15965854-CE5C-44A4-A9BA-0FECDCAFB2F8}"/>
              </a:ext>
            </a:extLst>
          </p:cNvPr>
          <p:cNvSpPr/>
          <p:nvPr/>
        </p:nvSpPr>
        <p:spPr>
          <a:xfrm rot="1691456">
            <a:off x="3584389" y="3203974"/>
            <a:ext cx="671551" cy="4500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圖說文字 11">
            <a:extLst>
              <a:ext uri="{FF2B5EF4-FFF2-40B4-BE49-F238E27FC236}">
                <a16:creationId xmlns:a16="http://schemas.microsoft.com/office/drawing/2014/main" id="{3FD8EEFE-A3C9-4189-83AE-DC341241BFB6}"/>
              </a:ext>
            </a:extLst>
          </p:cNvPr>
          <p:cNvSpPr/>
          <p:nvPr/>
        </p:nvSpPr>
        <p:spPr>
          <a:xfrm>
            <a:off x="4074839" y="4640027"/>
            <a:ext cx="2065531" cy="409904"/>
          </a:xfrm>
          <a:prstGeom prst="wedgeRoundRectCallout">
            <a:avLst>
              <a:gd name="adj1" fmla="val -3447"/>
              <a:gd name="adj2" fmla="val -8490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Click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圓角矩形圖說文字 11">
            <a:extLst>
              <a:ext uri="{FF2B5EF4-FFF2-40B4-BE49-F238E27FC236}">
                <a16:creationId xmlns:a16="http://schemas.microsoft.com/office/drawing/2014/main" id="{686E1C83-1A43-4EF2-8D3C-FF07589E7B51}"/>
              </a:ext>
            </a:extLst>
          </p:cNvPr>
          <p:cNvSpPr/>
          <p:nvPr/>
        </p:nvSpPr>
        <p:spPr>
          <a:xfrm>
            <a:off x="9543051" y="4640026"/>
            <a:ext cx="2065531" cy="1145321"/>
          </a:xfrm>
          <a:prstGeom prst="wedgeRoundRectCallout">
            <a:avLst>
              <a:gd name="adj1" fmla="val -19326"/>
              <a:gd name="adj2" fmla="val -68750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milliseconds since </a:t>
            </a:r>
          </a:p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January 1st, 1970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933EF7-1C03-4368-8CA9-986E67519315}"/>
              </a:ext>
            </a:extLst>
          </p:cNvPr>
          <p:cNvSpPr/>
          <p:nvPr/>
        </p:nvSpPr>
        <p:spPr>
          <a:xfrm>
            <a:off x="9543051" y="4135450"/>
            <a:ext cx="1211088" cy="257646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17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FFEB0B-6DF3-4F32-A9A9-6DA835E8E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27" y="2242935"/>
            <a:ext cx="4052030" cy="248258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D1F6C62-CBB3-4BDE-8002-93A3073F4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373" y="2209737"/>
            <a:ext cx="5893103" cy="24385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8D36F79-135F-46F2-AEF5-D972912368B8}"/>
              </a:ext>
            </a:extLst>
          </p:cNvPr>
          <p:cNvSpPr/>
          <p:nvPr/>
        </p:nvSpPr>
        <p:spPr>
          <a:xfrm>
            <a:off x="3319479" y="276260"/>
            <a:ext cx="49327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a Function node</a:t>
            </a:r>
            <a:endParaRPr lang="zh-TW" altLang="en-US" sz="4400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F31AA3-92E6-4102-9066-419A001E5E2F}"/>
              </a:ext>
            </a:extLst>
          </p:cNvPr>
          <p:cNvSpPr/>
          <p:nvPr/>
        </p:nvSpPr>
        <p:spPr>
          <a:xfrm>
            <a:off x="601227" y="4427451"/>
            <a:ext cx="998973" cy="298066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9BD6A201-9D56-41CE-81CD-B444BE9FCECD}"/>
              </a:ext>
            </a:extLst>
          </p:cNvPr>
          <p:cNvSpPr/>
          <p:nvPr/>
        </p:nvSpPr>
        <p:spPr>
          <a:xfrm rot="20118454">
            <a:off x="1557940" y="4169511"/>
            <a:ext cx="1267094" cy="4500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6D96E4FD-7E77-492A-872A-4BB111174360}"/>
              </a:ext>
            </a:extLst>
          </p:cNvPr>
          <p:cNvSpPr/>
          <p:nvPr/>
        </p:nvSpPr>
        <p:spPr>
          <a:xfrm>
            <a:off x="4838557" y="3276775"/>
            <a:ext cx="841516" cy="4500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811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167022-8271-4130-A587-5293BD15A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574" y="717410"/>
            <a:ext cx="8788852" cy="542317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67B3324-7509-4830-B292-DC94800006B0}"/>
              </a:ext>
            </a:extLst>
          </p:cNvPr>
          <p:cNvSpPr/>
          <p:nvPr/>
        </p:nvSpPr>
        <p:spPr>
          <a:xfrm>
            <a:off x="7528801" y="717409"/>
            <a:ext cx="1247451" cy="465347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AE85EA-E222-4D5E-8CFB-A853650628EE}"/>
              </a:ext>
            </a:extLst>
          </p:cNvPr>
          <p:cNvSpPr/>
          <p:nvPr/>
        </p:nvSpPr>
        <p:spPr>
          <a:xfrm>
            <a:off x="2917044" y="4198851"/>
            <a:ext cx="2082339" cy="1844140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0825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6C3988-2D97-45E7-9FD7-D5630BDCF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145" y="1038040"/>
            <a:ext cx="8801552" cy="42928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C970828-90D3-4EDB-9CF3-0817636EF353}"/>
              </a:ext>
            </a:extLst>
          </p:cNvPr>
          <p:cNvSpPr/>
          <p:nvPr/>
        </p:nvSpPr>
        <p:spPr>
          <a:xfrm>
            <a:off x="2430027" y="3130933"/>
            <a:ext cx="2201608" cy="2199927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26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8264E40-DA79-45B9-A941-756F5056E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84" y="496380"/>
            <a:ext cx="5838116" cy="312089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3F1032F-7A82-4387-88BB-290747F34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773" y="776237"/>
            <a:ext cx="5454930" cy="29084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7F61EA3-0927-4680-8695-580081324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7828" y="4993045"/>
            <a:ext cx="1505718" cy="4173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FE3F01-8FF5-4A21-8624-136D5C8ED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7363" y="3889638"/>
            <a:ext cx="5893103" cy="24385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F2D1C61-4996-42CB-86E5-2C137E1735BA}"/>
              </a:ext>
            </a:extLst>
          </p:cNvPr>
          <p:cNvSpPr/>
          <p:nvPr/>
        </p:nvSpPr>
        <p:spPr>
          <a:xfrm>
            <a:off x="583945" y="2180438"/>
            <a:ext cx="5377070" cy="1436833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圖說文字 11">
            <a:extLst>
              <a:ext uri="{FF2B5EF4-FFF2-40B4-BE49-F238E27FC236}">
                <a16:creationId xmlns:a16="http://schemas.microsoft.com/office/drawing/2014/main" id="{95FCC86E-1E5C-4CC2-9AAF-79095B20A82A}"/>
              </a:ext>
            </a:extLst>
          </p:cNvPr>
          <p:cNvSpPr/>
          <p:nvPr/>
        </p:nvSpPr>
        <p:spPr>
          <a:xfrm>
            <a:off x="374374" y="3684686"/>
            <a:ext cx="994774" cy="409904"/>
          </a:xfrm>
          <a:prstGeom prst="wedgeRoundRectCallout">
            <a:avLst>
              <a:gd name="adj1" fmla="val 26300"/>
              <a:gd name="adj2" fmla="val -9945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copy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BF9294-5158-4B9C-9C47-07E629CA5F7A}"/>
              </a:ext>
            </a:extLst>
          </p:cNvPr>
          <p:cNvSpPr/>
          <p:nvPr/>
        </p:nvSpPr>
        <p:spPr>
          <a:xfrm>
            <a:off x="6760208" y="2613622"/>
            <a:ext cx="5057418" cy="1143369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圖說文字 11">
            <a:extLst>
              <a:ext uri="{FF2B5EF4-FFF2-40B4-BE49-F238E27FC236}">
                <a16:creationId xmlns:a16="http://schemas.microsoft.com/office/drawing/2014/main" id="{E1A17D0D-6C93-4A23-A419-6C90CCB233C7}"/>
              </a:ext>
            </a:extLst>
          </p:cNvPr>
          <p:cNvSpPr/>
          <p:nvPr/>
        </p:nvSpPr>
        <p:spPr>
          <a:xfrm>
            <a:off x="10337592" y="3348713"/>
            <a:ext cx="1202840" cy="409904"/>
          </a:xfrm>
          <a:prstGeom prst="wedgeRoundRectCallout">
            <a:avLst>
              <a:gd name="adj1" fmla="val -131524"/>
              <a:gd name="adj2" fmla="val -7278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paste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426804-7A3C-4F27-899D-70B88DDCCE2E}"/>
              </a:ext>
            </a:extLst>
          </p:cNvPr>
          <p:cNvSpPr/>
          <p:nvPr/>
        </p:nvSpPr>
        <p:spPr>
          <a:xfrm>
            <a:off x="11334966" y="1131901"/>
            <a:ext cx="806886" cy="319973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圖說文字 11">
            <a:extLst>
              <a:ext uri="{FF2B5EF4-FFF2-40B4-BE49-F238E27FC236}">
                <a16:creationId xmlns:a16="http://schemas.microsoft.com/office/drawing/2014/main" id="{7B64C6D9-0326-4339-A34D-CE2489E038AC}"/>
              </a:ext>
            </a:extLst>
          </p:cNvPr>
          <p:cNvSpPr/>
          <p:nvPr/>
        </p:nvSpPr>
        <p:spPr>
          <a:xfrm>
            <a:off x="10733546" y="570288"/>
            <a:ext cx="1202840" cy="409904"/>
          </a:xfrm>
          <a:prstGeom prst="wedgeRoundRectCallout">
            <a:avLst>
              <a:gd name="adj1" fmla="val 28779"/>
              <a:gd name="adj2" fmla="val 7997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Done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圓角矩形圖說文字 11">
            <a:extLst>
              <a:ext uri="{FF2B5EF4-FFF2-40B4-BE49-F238E27FC236}">
                <a16:creationId xmlns:a16="http://schemas.microsoft.com/office/drawing/2014/main" id="{C5BE23CF-2251-4C30-A961-0DF854128395}"/>
              </a:ext>
            </a:extLst>
          </p:cNvPr>
          <p:cNvSpPr/>
          <p:nvPr/>
        </p:nvSpPr>
        <p:spPr>
          <a:xfrm>
            <a:off x="8983246" y="4419777"/>
            <a:ext cx="1202840" cy="409904"/>
          </a:xfrm>
          <a:prstGeom prst="wedgeRoundRectCallout">
            <a:avLst>
              <a:gd name="adj1" fmla="val 28779"/>
              <a:gd name="adj2" fmla="val 7997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Deploy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1E34920-6C50-4C96-9848-EE217292591D}"/>
              </a:ext>
            </a:extLst>
          </p:cNvPr>
          <p:cNvSpPr/>
          <p:nvPr/>
        </p:nvSpPr>
        <p:spPr>
          <a:xfrm>
            <a:off x="5289113" y="5141342"/>
            <a:ext cx="1347659" cy="474267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圖說文字 11">
            <a:extLst>
              <a:ext uri="{FF2B5EF4-FFF2-40B4-BE49-F238E27FC236}">
                <a16:creationId xmlns:a16="http://schemas.microsoft.com/office/drawing/2014/main" id="{CDE4AD8D-D122-4417-AC15-F243AED14623}"/>
              </a:ext>
            </a:extLst>
          </p:cNvPr>
          <p:cNvSpPr/>
          <p:nvPr/>
        </p:nvSpPr>
        <p:spPr>
          <a:xfrm>
            <a:off x="5494580" y="5766934"/>
            <a:ext cx="1731168" cy="409904"/>
          </a:xfrm>
          <a:prstGeom prst="wedgeRoundRectCallout">
            <a:avLst>
              <a:gd name="adj1" fmla="val -13362"/>
              <a:gd name="adj2" fmla="val -10430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Double Click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511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653F99-D557-4EB1-925E-107D18D94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46" y="2031753"/>
            <a:ext cx="10611395" cy="2565532"/>
          </a:xfrm>
          <a:prstGeom prst="rect">
            <a:avLst/>
          </a:prstGeom>
        </p:spPr>
      </p:pic>
      <p:sp>
        <p:nvSpPr>
          <p:cNvPr id="7" name="圓角矩形圖說文字 11">
            <a:extLst>
              <a:ext uri="{FF2B5EF4-FFF2-40B4-BE49-F238E27FC236}">
                <a16:creationId xmlns:a16="http://schemas.microsoft.com/office/drawing/2014/main" id="{BE45DB83-DBF2-4F62-8832-64E36A20C99B}"/>
              </a:ext>
            </a:extLst>
          </p:cNvPr>
          <p:cNvSpPr/>
          <p:nvPr/>
        </p:nvSpPr>
        <p:spPr>
          <a:xfrm>
            <a:off x="882824" y="3429000"/>
            <a:ext cx="1065246" cy="409904"/>
          </a:xfrm>
          <a:prstGeom prst="wedgeRoundRectCallout">
            <a:avLst>
              <a:gd name="adj1" fmla="val 16495"/>
              <a:gd name="adj2" fmla="val -12127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A612C5-D187-4BAB-AD5B-99FA8B7FF856}"/>
              </a:ext>
            </a:extLst>
          </p:cNvPr>
          <p:cNvSpPr/>
          <p:nvPr/>
        </p:nvSpPr>
        <p:spPr>
          <a:xfrm>
            <a:off x="8408504" y="2613622"/>
            <a:ext cx="3182037" cy="1983663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D61E63E-79EC-4084-83AE-A5FF1362EE77}"/>
              </a:ext>
            </a:extLst>
          </p:cNvPr>
          <p:cNvCxnSpPr/>
          <p:nvPr/>
        </p:nvCxnSpPr>
        <p:spPr>
          <a:xfrm>
            <a:off x="5059017" y="2464904"/>
            <a:ext cx="3279913" cy="7851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1B04E5DF-54A3-4FF8-9BD0-2B607650041D}"/>
              </a:ext>
            </a:extLst>
          </p:cNvPr>
          <p:cNvSpPr/>
          <p:nvPr/>
        </p:nvSpPr>
        <p:spPr>
          <a:xfrm>
            <a:off x="4016643" y="348274"/>
            <a:ext cx="34221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 a flow</a:t>
            </a:r>
            <a:endParaRPr lang="zh-TW" altLang="en-US" sz="4400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992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2-3</a:t>
            </a:r>
          </a:p>
          <a:p>
            <a:pPr algn="ctr"/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Export</a:t>
            </a:r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0178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844826"/>
            <a:ext cx="9730284" cy="50205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0" y="1316279"/>
            <a:ext cx="12191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2-1 </a:t>
            </a:r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5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CDD084A-C9CF-4A44-A535-D856A9887192}"/>
              </a:ext>
            </a:extLst>
          </p:cNvPr>
          <p:cNvSpPr/>
          <p:nvPr/>
        </p:nvSpPr>
        <p:spPr>
          <a:xfrm>
            <a:off x="3314569" y="2624731"/>
            <a:ext cx="5778282" cy="2814617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/>
              <a:t>Step 1:Install Node.js 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Step 2:Install Node-RED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	• Open Node.js command 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	• </a:t>
            </a:r>
            <a:r>
              <a:rPr lang="en-US" altLang="zh-TW" sz="2000" dirty="0" err="1"/>
              <a:t>npm</a:t>
            </a:r>
            <a:r>
              <a:rPr lang="en-US" altLang="zh-TW" sz="2000" dirty="0"/>
              <a:t> install -g --unsafe-perm node-red 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Step 3: Run Node-RED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	• node-red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33147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B43702F-90A0-48E0-8A2E-CEDB09E33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6" y="1202275"/>
            <a:ext cx="2254366" cy="46420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6C1285C-79E0-4F5D-A1A9-6120E8F64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231" y="999064"/>
            <a:ext cx="5994708" cy="504850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80B50EB-EC74-44A0-9AE0-29D69E442A7F}"/>
              </a:ext>
            </a:extLst>
          </p:cNvPr>
          <p:cNvSpPr/>
          <p:nvPr/>
        </p:nvSpPr>
        <p:spPr>
          <a:xfrm>
            <a:off x="2842591" y="1202275"/>
            <a:ext cx="453501" cy="32835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416389-D960-464D-8C1C-0C68192BBDCA}"/>
              </a:ext>
            </a:extLst>
          </p:cNvPr>
          <p:cNvSpPr/>
          <p:nvPr/>
        </p:nvSpPr>
        <p:spPr>
          <a:xfrm>
            <a:off x="1041727" y="2537431"/>
            <a:ext cx="2254366" cy="32835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圖說文字 11">
            <a:extLst>
              <a:ext uri="{FF2B5EF4-FFF2-40B4-BE49-F238E27FC236}">
                <a16:creationId xmlns:a16="http://schemas.microsoft.com/office/drawing/2014/main" id="{764239F6-BCB7-4F1E-BACB-E19CD428E5C4}"/>
              </a:ext>
            </a:extLst>
          </p:cNvPr>
          <p:cNvSpPr/>
          <p:nvPr/>
        </p:nvSpPr>
        <p:spPr>
          <a:xfrm>
            <a:off x="2983979" y="653860"/>
            <a:ext cx="624225" cy="409904"/>
          </a:xfrm>
          <a:prstGeom prst="wedgeRoundRectCallout">
            <a:avLst>
              <a:gd name="adj1" fmla="val -24845"/>
              <a:gd name="adj2" fmla="val 10422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圓角矩形圖說文字 11">
            <a:extLst>
              <a:ext uri="{FF2B5EF4-FFF2-40B4-BE49-F238E27FC236}">
                <a16:creationId xmlns:a16="http://schemas.microsoft.com/office/drawing/2014/main" id="{898FA2A0-31F0-46C0-9E90-04D27E32FE39}"/>
              </a:ext>
            </a:extLst>
          </p:cNvPr>
          <p:cNvSpPr/>
          <p:nvPr/>
        </p:nvSpPr>
        <p:spPr>
          <a:xfrm>
            <a:off x="1969932" y="2962696"/>
            <a:ext cx="806829" cy="409904"/>
          </a:xfrm>
          <a:prstGeom prst="wedgeRoundRectCallout">
            <a:avLst>
              <a:gd name="adj1" fmla="val -13362"/>
              <a:gd name="adj2" fmla="val -10430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A50E745-2EB6-4E6F-9F81-3F9923CD9BC8}"/>
              </a:ext>
            </a:extLst>
          </p:cNvPr>
          <p:cNvSpPr/>
          <p:nvPr/>
        </p:nvSpPr>
        <p:spPr>
          <a:xfrm>
            <a:off x="6530009" y="1530627"/>
            <a:ext cx="834887" cy="367748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97704D6-5C89-406A-8DE2-F23F3ED08605}"/>
              </a:ext>
            </a:extLst>
          </p:cNvPr>
          <p:cNvSpPr/>
          <p:nvPr/>
        </p:nvSpPr>
        <p:spPr>
          <a:xfrm>
            <a:off x="8582838" y="5577499"/>
            <a:ext cx="879214" cy="470074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圖說文字 11">
            <a:extLst>
              <a:ext uri="{FF2B5EF4-FFF2-40B4-BE49-F238E27FC236}">
                <a16:creationId xmlns:a16="http://schemas.microsoft.com/office/drawing/2014/main" id="{E7C7EB62-2120-43F4-8D8F-63058E732A0A}"/>
              </a:ext>
            </a:extLst>
          </p:cNvPr>
          <p:cNvSpPr/>
          <p:nvPr/>
        </p:nvSpPr>
        <p:spPr>
          <a:xfrm>
            <a:off x="6689858" y="956546"/>
            <a:ext cx="806829" cy="409904"/>
          </a:xfrm>
          <a:prstGeom prst="wedgeRoundRectCallout">
            <a:avLst>
              <a:gd name="adj1" fmla="val -24449"/>
              <a:gd name="adj2" fmla="val 775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圓角矩形圖說文字 11">
            <a:extLst>
              <a:ext uri="{FF2B5EF4-FFF2-40B4-BE49-F238E27FC236}">
                <a16:creationId xmlns:a16="http://schemas.microsoft.com/office/drawing/2014/main" id="{AE21C2F5-91E4-4FB8-B66E-EC2AE60790BC}"/>
              </a:ext>
            </a:extLst>
          </p:cNvPr>
          <p:cNvSpPr/>
          <p:nvPr/>
        </p:nvSpPr>
        <p:spPr>
          <a:xfrm>
            <a:off x="8655223" y="5076762"/>
            <a:ext cx="806829" cy="409904"/>
          </a:xfrm>
          <a:prstGeom prst="wedgeRoundRectCallout">
            <a:avLst>
              <a:gd name="adj1" fmla="val -14594"/>
              <a:gd name="adj2" fmla="val 7270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55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2-1</a:t>
            </a:r>
          </a:p>
          <a:p>
            <a:pPr algn="ctr"/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Import </a:t>
            </a:r>
            <a:r>
              <a:rPr lang="en-US" altLang="zh-TW" sz="54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flows.json</a:t>
            </a:r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to </a:t>
            </a:r>
            <a:r>
              <a:rPr lang="en-US" altLang="zh-TW" sz="54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FlowFuse</a:t>
            </a:r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4848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370311-82B1-44F7-AA8B-1D6555E8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53" y="999472"/>
            <a:ext cx="2228965" cy="46293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BC0035-BFF3-4764-B7C4-0BCFD1B7C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817" y="623055"/>
            <a:ext cx="6013759" cy="50802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8E306C4-92B8-4084-81D3-A9E595D45198}"/>
              </a:ext>
            </a:extLst>
          </p:cNvPr>
          <p:cNvSpPr/>
          <p:nvPr/>
        </p:nvSpPr>
        <p:spPr>
          <a:xfrm>
            <a:off x="2530478" y="999472"/>
            <a:ext cx="453501" cy="32835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4B16DA-D0E2-4523-A6DE-23F78B01A3A9}"/>
              </a:ext>
            </a:extLst>
          </p:cNvPr>
          <p:cNvSpPr/>
          <p:nvPr/>
        </p:nvSpPr>
        <p:spPr>
          <a:xfrm>
            <a:off x="752252" y="2134609"/>
            <a:ext cx="2254366" cy="32835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圖說文字 11">
            <a:extLst>
              <a:ext uri="{FF2B5EF4-FFF2-40B4-BE49-F238E27FC236}">
                <a16:creationId xmlns:a16="http://schemas.microsoft.com/office/drawing/2014/main" id="{E17A36B9-218D-4B33-A65B-5AE5CDCCA4FB}"/>
              </a:ext>
            </a:extLst>
          </p:cNvPr>
          <p:cNvSpPr/>
          <p:nvPr/>
        </p:nvSpPr>
        <p:spPr>
          <a:xfrm>
            <a:off x="2530478" y="391127"/>
            <a:ext cx="624225" cy="409904"/>
          </a:xfrm>
          <a:prstGeom prst="wedgeRoundRectCallout">
            <a:avLst>
              <a:gd name="adj1" fmla="val -24845"/>
              <a:gd name="adj2" fmla="val 10422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圓角矩形圖說文字 11">
            <a:extLst>
              <a:ext uri="{FF2B5EF4-FFF2-40B4-BE49-F238E27FC236}">
                <a16:creationId xmlns:a16="http://schemas.microsoft.com/office/drawing/2014/main" id="{21260D00-60B3-4A6A-AC31-D104D5D9919D}"/>
              </a:ext>
            </a:extLst>
          </p:cNvPr>
          <p:cNvSpPr/>
          <p:nvPr/>
        </p:nvSpPr>
        <p:spPr>
          <a:xfrm>
            <a:off x="2035761" y="2667626"/>
            <a:ext cx="806829" cy="409904"/>
          </a:xfrm>
          <a:prstGeom prst="wedgeRoundRectCallout">
            <a:avLst>
              <a:gd name="adj1" fmla="val -13362"/>
              <a:gd name="adj2" fmla="val -10430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84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E2DE5A-10E4-48E6-BADB-89D8E9CB0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356" y="1328432"/>
            <a:ext cx="5988358" cy="506121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6286E3C-62A3-4CF1-A7F7-3C74DB8E8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73" y="247728"/>
            <a:ext cx="5802083" cy="24857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858B9D0-5496-434B-A96F-FE48FA605CB5}"/>
              </a:ext>
            </a:extLst>
          </p:cNvPr>
          <p:cNvSpPr/>
          <p:nvPr/>
        </p:nvSpPr>
        <p:spPr>
          <a:xfrm>
            <a:off x="181273" y="6022279"/>
            <a:ext cx="440242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hlinkClick r:id="rId5"/>
              </a:rPr>
              <a:t>https://nodered.org/docs/tutorials/first-flow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723E3D-38FF-438D-8A5A-2D404281A43A}"/>
              </a:ext>
            </a:extLst>
          </p:cNvPr>
          <p:cNvSpPr/>
          <p:nvPr/>
        </p:nvSpPr>
        <p:spPr>
          <a:xfrm>
            <a:off x="220286" y="983038"/>
            <a:ext cx="5763070" cy="1680650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圖說文字 11">
            <a:extLst>
              <a:ext uri="{FF2B5EF4-FFF2-40B4-BE49-F238E27FC236}">
                <a16:creationId xmlns:a16="http://schemas.microsoft.com/office/drawing/2014/main" id="{65DC0D77-085A-4BDB-BDDD-610AF54138AA}"/>
              </a:ext>
            </a:extLst>
          </p:cNvPr>
          <p:cNvSpPr/>
          <p:nvPr/>
        </p:nvSpPr>
        <p:spPr>
          <a:xfrm>
            <a:off x="1000539" y="2776282"/>
            <a:ext cx="994774" cy="409904"/>
          </a:xfrm>
          <a:prstGeom prst="wedgeRoundRectCallout">
            <a:avLst>
              <a:gd name="adj1" fmla="val 26300"/>
              <a:gd name="adj2" fmla="val -9945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copy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圓角矩形圖說文字 11">
            <a:extLst>
              <a:ext uri="{FF2B5EF4-FFF2-40B4-BE49-F238E27FC236}">
                <a16:creationId xmlns:a16="http://schemas.microsoft.com/office/drawing/2014/main" id="{182FE526-54C3-43BD-AE17-A7C82FDEDD88}"/>
              </a:ext>
            </a:extLst>
          </p:cNvPr>
          <p:cNvSpPr/>
          <p:nvPr/>
        </p:nvSpPr>
        <p:spPr>
          <a:xfrm>
            <a:off x="7832035" y="4051804"/>
            <a:ext cx="994774" cy="409904"/>
          </a:xfrm>
          <a:prstGeom prst="wedgeRoundRectCallout">
            <a:avLst>
              <a:gd name="adj1" fmla="val 26300"/>
              <a:gd name="adj2" fmla="val -9945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Paste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圓角矩形圖說文字 11">
            <a:extLst>
              <a:ext uri="{FF2B5EF4-FFF2-40B4-BE49-F238E27FC236}">
                <a16:creationId xmlns:a16="http://schemas.microsoft.com/office/drawing/2014/main" id="{2CE211D5-9C8D-4894-89A4-8FBEEB5FA814}"/>
              </a:ext>
            </a:extLst>
          </p:cNvPr>
          <p:cNvSpPr/>
          <p:nvPr/>
        </p:nvSpPr>
        <p:spPr>
          <a:xfrm>
            <a:off x="10654748" y="5324616"/>
            <a:ext cx="1274757" cy="409904"/>
          </a:xfrm>
          <a:prstGeom prst="wedgeRoundRectCallout">
            <a:avLst>
              <a:gd name="adj1" fmla="val 6317"/>
              <a:gd name="adj2" fmla="val 9452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import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8CA8B3-9653-4AD6-965D-70A7F79AC2DB}"/>
              </a:ext>
            </a:extLst>
          </p:cNvPr>
          <p:cNvSpPr/>
          <p:nvPr/>
        </p:nvSpPr>
        <p:spPr>
          <a:xfrm>
            <a:off x="11051571" y="5874961"/>
            <a:ext cx="746178" cy="514681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556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794D0A-95DF-49A8-94EA-8465A871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75" y="431388"/>
            <a:ext cx="7321926" cy="36514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B1F10C3-3E43-49B3-98D9-94FD09A03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446" y="3832804"/>
            <a:ext cx="5423179" cy="2902099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0DAEB51B-4BDD-4BBA-962E-A75A195DDE60}"/>
              </a:ext>
            </a:extLst>
          </p:cNvPr>
          <p:cNvSpPr/>
          <p:nvPr/>
        </p:nvSpPr>
        <p:spPr>
          <a:xfrm rot="1987783">
            <a:off x="5350565" y="3946891"/>
            <a:ext cx="1411357" cy="685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F0EB100-A988-4ADF-83A5-485CE1BFBCBC}"/>
              </a:ext>
            </a:extLst>
          </p:cNvPr>
          <p:cNvSpPr/>
          <p:nvPr/>
        </p:nvSpPr>
        <p:spPr>
          <a:xfrm>
            <a:off x="2817664" y="4632840"/>
            <a:ext cx="3190461" cy="1302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</a:rPr>
              <a:t>可檢查與自己拉的方塊裡設的功能是否正確</a:t>
            </a:r>
          </a:p>
        </p:txBody>
      </p:sp>
    </p:spTree>
    <p:extLst>
      <p:ext uri="{BB962C8B-B14F-4D97-AF65-F5344CB8AC3E}">
        <p14:creationId xmlns:p14="http://schemas.microsoft.com/office/powerpoint/2010/main" val="2152213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84083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2-2</a:t>
            </a:r>
          </a:p>
          <a:p>
            <a:pPr algn="ctr"/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Creating your second flow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3685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2F7711-9EEA-4A39-8851-58946AA8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7" y="765038"/>
            <a:ext cx="11011466" cy="53279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2528974-D21E-423F-9E6B-394B49E8C7B9}"/>
              </a:ext>
            </a:extLst>
          </p:cNvPr>
          <p:cNvSpPr/>
          <p:nvPr/>
        </p:nvSpPr>
        <p:spPr>
          <a:xfrm>
            <a:off x="4673016" y="3527454"/>
            <a:ext cx="2642184" cy="2565507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712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E62E6C-FAE6-4111-A548-BBCF076A8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138" y="199456"/>
            <a:ext cx="5880402" cy="598200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E044262-305F-4DC3-89D3-AEE2DF5E0B21}"/>
              </a:ext>
            </a:extLst>
          </p:cNvPr>
          <p:cNvSpPr/>
          <p:nvPr/>
        </p:nvSpPr>
        <p:spPr>
          <a:xfrm>
            <a:off x="460776" y="2920520"/>
            <a:ext cx="39469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this page</a:t>
            </a:r>
            <a:endParaRPr lang="zh-TW" altLang="en-US" sz="4400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ABB0B3-A58D-4B6E-B6FE-A91F899645D1}"/>
              </a:ext>
            </a:extLst>
          </p:cNvPr>
          <p:cNvSpPr/>
          <p:nvPr/>
        </p:nvSpPr>
        <p:spPr>
          <a:xfrm>
            <a:off x="261182" y="3810865"/>
            <a:ext cx="470077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https://nodered.org/docs/tutorials/second-flow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9063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98EFA4-FCDA-4E66-BE94-15347A057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6" y="1772575"/>
            <a:ext cx="8922209" cy="21083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604AAD8-5CF9-4D2C-956E-9D9D9A6CB7B8}"/>
              </a:ext>
            </a:extLst>
          </p:cNvPr>
          <p:cNvSpPr/>
          <p:nvPr/>
        </p:nvSpPr>
        <p:spPr>
          <a:xfrm>
            <a:off x="3349446" y="253539"/>
            <a:ext cx="54931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Roboto Slab"/>
              </a:rPr>
              <a:t>1. Add an Inject node</a:t>
            </a:r>
            <a:endParaRPr lang="en-US" altLang="zh-TW" sz="4400" b="0" i="0" dirty="0">
              <a:solidFill>
                <a:srgbClr val="555555"/>
              </a:solidFill>
              <a:effectLst/>
              <a:latin typeface="Roboto Slab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6EEDBCF-6257-4C0D-B07F-C0AB5A7C2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399" y="4345149"/>
            <a:ext cx="5810549" cy="18098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8D890C2-CF79-4811-B914-873C3A8DB453}"/>
              </a:ext>
            </a:extLst>
          </p:cNvPr>
          <p:cNvSpPr/>
          <p:nvPr/>
        </p:nvSpPr>
        <p:spPr>
          <a:xfrm>
            <a:off x="8984512" y="2072932"/>
            <a:ext cx="318976" cy="3087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圖說文字 4">
            <a:extLst>
              <a:ext uri="{FF2B5EF4-FFF2-40B4-BE49-F238E27FC236}">
                <a16:creationId xmlns:a16="http://schemas.microsoft.com/office/drawing/2014/main" id="{527FC858-DC3C-4F37-97D6-BA7B113594C7}"/>
              </a:ext>
            </a:extLst>
          </p:cNvPr>
          <p:cNvSpPr/>
          <p:nvPr/>
        </p:nvSpPr>
        <p:spPr>
          <a:xfrm>
            <a:off x="8445427" y="2626440"/>
            <a:ext cx="3409875" cy="504848"/>
          </a:xfrm>
          <a:prstGeom prst="wedgeRoundRectCallout">
            <a:avLst>
              <a:gd name="adj1" fmla="val -29742"/>
              <a:gd name="adj2" fmla="val -10102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1. Click here to add a new Flow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4941BC4-0148-4237-883D-66BE1F2211E9}"/>
              </a:ext>
            </a:extLst>
          </p:cNvPr>
          <p:cNvSpPr/>
          <p:nvPr/>
        </p:nvSpPr>
        <p:spPr>
          <a:xfrm>
            <a:off x="3122165" y="5358392"/>
            <a:ext cx="1355834" cy="378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4">
            <a:extLst>
              <a:ext uri="{FF2B5EF4-FFF2-40B4-BE49-F238E27FC236}">
                <a16:creationId xmlns:a16="http://schemas.microsoft.com/office/drawing/2014/main" id="{1A3E8B8C-BC1B-4433-BDB2-0D7330E2F863}"/>
              </a:ext>
            </a:extLst>
          </p:cNvPr>
          <p:cNvSpPr/>
          <p:nvPr/>
        </p:nvSpPr>
        <p:spPr>
          <a:xfrm rot="927915">
            <a:off x="4125903" y="5381858"/>
            <a:ext cx="1062668" cy="546538"/>
          </a:xfrm>
          <a:prstGeom prst="rightArrow">
            <a:avLst>
              <a:gd name="adj1" fmla="val 33986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圖說文字 4">
            <a:extLst>
              <a:ext uri="{FF2B5EF4-FFF2-40B4-BE49-F238E27FC236}">
                <a16:creationId xmlns:a16="http://schemas.microsoft.com/office/drawing/2014/main" id="{AE2F6E7C-13F5-4CDF-AAAE-795EEF712420}"/>
              </a:ext>
            </a:extLst>
          </p:cNvPr>
          <p:cNvSpPr/>
          <p:nvPr/>
        </p:nvSpPr>
        <p:spPr>
          <a:xfrm>
            <a:off x="397526" y="4904374"/>
            <a:ext cx="2481113" cy="504848"/>
          </a:xfrm>
          <a:prstGeom prst="wedgeRoundRectCallout">
            <a:avLst>
              <a:gd name="adj1" fmla="val 57252"/>
              <a:gd name="adj2" fmla="val 69565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2. Add an Inject node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9382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15C903-B4A4-4355-931B-C154797E3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26" y="2341633"/>
            <a:ext cx="3992358" cy="44246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04CC68-11B9-4C26-8604-EF625BF3F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005" y="950282"/>
            <a:ext cx="4830725" cy="53567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C379C0C-559A-4CA2-B4B1-F8B7E61AE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401" y="384617"/>
            <a:ext cx="5810549" cy="1809843"/>
          </a:xfrm>
          <a:prstGeom prst="rect">
            <a:avLst/>
          </a:prstGeom>
        </p:spPr>
      </p:pic>
      <p:sp>
        <p:nvSpPr>
          <p:cNvPr id="9" name="圓角矩形圖說文字 4">
            <a:extLst>
              <a:ext uri="{FF2B5EF4-FFF2-40B4-BE49-F238E27FC236}">
                <a16:creationId xmlns:a16="http://schemas.microsoft.com/office/drawing/2014/main" id="{2A5F5BD8-52B1-4CCB-8B62-8E17CF1DB501}"/>
              </a:ext>
            </a:extLst>
          </p:cNvPr>
          <p:cNvSpPr/>
          <p:nvPr/>
        </p:nvSpPr>
        <p:spPr>
          <a:xfrm>
            <a:off x="2732568" y="1081370"/>
            <a:ext cx="1934288" cy="504848"/>
          </a:xfrm>
          <a:prstGeom prst="wedgeRoundRectCallout">
            <a:avLst>
              <a:gd name="adj1" fmla="val -31884"/>
              <a:gd name="adj2" fmla="val 7798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3. Double click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509BED3-AD58-4D77-AB0B-AA07267CE588}"/>
              </a:ext>
            </a:extLst>
          </p:cNvPr>
          <p:cNvSpPr/>
          <p:nvPr/>
        </p:nvSpPr>
        <p:spPr>
          <a:xfrm>
            <a:off x="1265275" y="6018028"/>
            <a:ext cx="1467294" cy="138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5">
            <a:extLst>
              <a:ext uri="{FF2B5EF4-FFF2-40B4-BE49-F238E27FC236}">
                <a16:creationId xmlns:a16="http://schemas.microsoft.com/office/drawing/2014/main" id="{1AB38C2B-93AB-4943-925C-E283E04AC015}"/>
              </a:ext>
            </a:extLst>
          </p:cNvPr>
          <p:cNvSpPr/>
          <p:nvPr/>
        </p:nvSpPr>
        <p:spPr>
          <a:xfrm>
            <a:off x="2825647" y="5728993"/>
            <a:ext cx="564140" cy="5780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4</a:t>
            </a:r>
            <a:endParaRPr lang="zh-TW" altLang="en-US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8941FF6-B9D0-4163-ADF6-4EE06DBA4A36}"/>
              </a:ext>
            </a:extLst>
          </p:cNvPr>
          <p:cNvSpPr/>
          <p:nvPr/>
        </p:nvSpPr>
        <p:spPr>
          <a:xfrm>
            <a:off x="7822034" y="5287132"/>
            <a:ext cx="2385757" cy="441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5">
            <a:extLst>
              <a:ext uri="{FF2B5EF4-FFF2-40B4-BE49-F238E27FC236}">
                <a16:creationId xmlns:a16="http://schemas.microsoft.com/office/drawing/2014/main" id="{BDBAB7E8-DE41-44EF-B263-5DC5CCAA485C}"/>
              </a:ext>
            </a:extLst>
          </p:cNvPr>
          <p:cNvSpPr/>
          <p:nvPr/>
        </p:nvSpPr>
        <p:spPr>
          <a:xfrm>
            <a:off x="9014912" y="5715428"/>
            <a:ext cx="2128014" cy="5780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5. </a:t>
            </a:r>
            <a:r>
              <a:rPr lang="en-US" altLang="zh-TW" dirty="0"/>
              <a:t>every 5 minutes</a:t>
            </a:r>
            <a:endParaRPr lang="zh-TW" altLang="en-US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8CE72F4-F3C9-42F6-B32F-299532F2D163}"/>
              </a:ext>
            </a:extLst>
          </p:cNvPr>
          <p:cNvSpPr/>
          <p:nvPr/>
        </p:nvSpPr>
        <p:spPr>
          <a:xfrm>
            <a:off x="10917942" y="1289538"/>
            <a:ext cx="576859" cy="311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圖說文字 4">
            <a:extLst>
              <a:ext uri="{FF2B5EF4-FFF2-40B4-BE49-F238E27FC236}">
                <a16:creationId xmlns:a16="http://schemas.microsoft.com/office/drawing/2014/main" id="{32718DFE-390B-4FE9-B014-9A001B5CDD1F}"/>
              </a:ext>
            </a:extLst>
          </p:cNvPr>
          <p:cNvSpPr/>
          <p:nvPr/>
        </p:nvSpPr>
        <p:spPr>
          <a:xfrm>
            <a:off x="10587187" y="598021"/>
            <a:ext cx="1111478" cy="504848"/>
          </a:xfrm>
          <a:prstGeom prst="wedgeRoundRectCallout">
            <a:avLst>
              <a:gd name="adj1" fmla="val 8356"/>
              <a:gd name="adj2" fmla="val 7798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6. Done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4702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5" y="910497"/>
            <a:ext cx="5591505" cy="2738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476" y="3891170"/>
            <a:ext cx="5310518" cy="2678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字方塊 9"/>
          <p:cNvSpPr txBox="1"/>
          <p:nvPr/>
        </p:nvSpPr>
        <p:spPr>
          <a:xfrm>
            <a:off x="451945" y="270583"/>
            <a:ext cx="4097917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到</a:t>
            </a:r>
            <a:r>
              <a:rPr lang="en-US" altLang="zh-TW" dirty="0"/>
              <a:t>Node-RED</a:t>
            </a:r>
            <a:r>
              <a:rPr lang="zh-TW" altLang="en-US" dirty="0"/>
              <a:t>網站</a:t>
            </a:r>
            <a:r>
              <a:rPr lang="en-US" altLang="zh-TW" dirty="0">
                <a:hlinkClick r:id="rId5"/>
              </a:rPr>
              <a:t>https://nodered.org/ 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579476" y="3233710"/>
            <a:ext cx="2746714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下滑點選</a:t>
            </a:r>
            <a:r>
              <a:rPr lang="en-US" altLang="zh-TW" dirty="0"/>
              <a:t>Getting started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015289" y="6033060"/>
            <a:ext cx="767744" cy="144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818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C653EF-8621-462B-B521-FAA6BB53128E}"/>
              </a:ext>
            </a:extLst>
          </p:cNvPr>
          <p:cNvSpPr/>
          <p:nvPr/>
        </p:nvSpPr>
        <p:spPr>
          <a:xfrm>
            <a:off x="2162711" y="206300"/>
            <a:ext cx="78665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Roboto Slab"/>
              </a:rPr>
              <a:t>2. Add an HTTP Request node</a:t>
            </a:r>
            <a:endParaRPr lang="en-US" altLang="zh-TW" sz="4400" b="0" i="0" dirty="0">
              <a:solidFill>
                <a:srgbClr val="555555"/>
              </a:solidFill>
              <a:effectLst/>
              <a:latin typeface="Roboto Slab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3B750D-F17A-43A2-B396-F6025A7C7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46" y="1249264"/>
            <a:ext cx="6089557" cy="20344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5FB55EB-A50F-46F3-B807-CFB932EBB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352" y="1151378"/>
            <a:ext cx="4470630" cy="527712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898D274-76DD-4504-8330-8E984490E3A4}"/>
              </a:ext>
            </a:extLst>
          </p:cNvPr>
          <p:cNvSpPr/>
          <p:nvPr/>
        </p:nvSpPr>
        <p:spPr>
          <a:xfrm>
            <a:off x="552346" y="2415250"/>
            <a:ext cx="1355834" cy="378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4">
            <a:extLst>
              <a:ext uri="{FF2B5EF4-FFF2-40B4-BE49-F238E27FC236}">
                <a16:creationId xmlns:a16="http://schemas.microsoft.com/office/drawing/2014/main" id="{F790CE1B-61ED-4390-AEDB-750321CD9389}"/>
              </a:ext>
            </a:extLst>
          </p:cNvPr>
          <p:cNvSpPr/>
          <p:nvPr/>
        </p:nvSpPr>
        <p:spPr>
          <a:xfrm rot="189011">
            <a:off x="1928261" y="2304948"/>
            <a:ext cx="2575057" cy="546538"/>
          </a:xfrm>
          <a:prstGeom prst="rightArrow">
            <a:avLst>
              <a:gd name="adj1" fmla="val 33986"/>
              <a:gd name="adj2" fmla="val 6566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170D4F-CEC0-4433-B0AA-65C3194C9881}"/>
              </a:ext>
            </a:extLst>
          </p:cNvPr>
          <p:cNvSpPr/>
          <p:nvPr/>
        </p:nvSpPr>
        <p:spPr>
          <a:xfrm>
            <a:off x="8335661" y="2622882"/>
            <a:ext cx="2892319" cy="311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5">
            <a:extLst>
              <a:ext uri="{FF2B5EF4-FFF2-40B4-BE49-F238E27FC236}">
                <a16:creationId xmlns:a16="http://schemas.microsoft.com/office/drawing/2014/main" id="{6534A630-9526-4160-AAE0-4420F8FB185B}"/>
              </a:ext>
            </a:extLst>
          </p:cNvPr>
          <p:cNvSpPr/>
          <p:nvPr/>
        </p:nvSpPr>
        <p:spPr>
          <a:xfrm>
            <a:off x="2182662" y="3195351"/>
            <a:ext cx="3381425" cy="57806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Add an HTTP Request node</a:t>
            </a:r>
            <a:endParaRPr lang="zh-TW" altLang="en-US" sz="20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C61A18D-0B05-4C62-88CF-FBFEA7A9C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19" y="4046943"/>
            <a:ext cx="6118562" cy="2194369"/>
          </a:xfrm>
          <a:prstGeom prst="rect">
            <a:avLst/>
          </a:prstGeom>
        </p:spPr>
      </p:pic>
      <p:sp>
        <p:nvSpPr>
          <p:cNvPr id="15" name="圓角矩形圖說文字 4">
            <a:extLst>
              <a:ext uri="{FF2B5EF4-FFF2-40B4-BE49-F238E27FC236}">
                <a16:creationId xmlns:a16="http://schemas.microsoft.com/office/drawing/2014/main" id="{1A436EE1-2CFC-42AE-B62E-5975F9948E4A}"/>
              </a:ext>
            </a:extLst>
          </p:cNvPr>
          <p:cNvSpPr/>
          <p:nvPr/>
        </p:nvSpPr>
        <p:spPr>
          <a:xfrm>
            <a:off x="4533915" y="4313601"/>
            <a:ext cx="1934288" cy="504848"/>
          </a:xfrm>
          <a:prstGeom prst="wedgeRoundRectCallout">
            <a:avLst>
              <a:gd name="adj1" fmla="val -31884"/>
              <a:gd name="adj2" fmla="val 7798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1. Copy</a:t>
            </a:r>
            <a:endParaRPr lang="zh-TW" altLang="en-US" dirty="0"/>
          </a:p>
        </p:txBody>
      </p:sp>
      <p:sp>
        <p:nvSpPr>
          <p:cNvPr id="16" name="圓角矩形圖說文字 4">
            <a:extLst>
              <a:ext uri="{FF2B5EF4-FFF2-40B4-BE49-F238E27FC236}">
                <a16:creationId xmlns:a16="http://schemas.microsoft.com/office/drawing/2014/main" id="{7D075A0F-05D4-4845-8166-C7B1D42D7F67}"/>
              </a:ext>
            </a:extLst>
          </p:cNvPr>
          <p:cNvSpPr/>
          <p:nvPr/>
        </p:nvSpPr>
        <p:spPr>
          <a:xfrm>
            <a:off x="9187210" y="1982182"/>
            <a:ext cx="1934288" cy="504848"/>
          </a:xfrm>
          <a:prstGeom prst="wedgeRoundRectCallout">
            <a:avLst>
              <a:gd name="adj1" fmla="val -31884"/>
              <a:gd name="adj2" fmla="val 7798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2. Paste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61B9D9B-59D4-40DE-B353-175A97BE9C51}"/>
              </a:ext>
            </a:extLst>
          </p:cNvPr>
          <p:cNvSpPr/>
          <p:nvPr/>
        </p:nvSpPr>
        <p:spPr>
          <a:xfrm>
            <a:off x="11121498" y="1503742"/>
            <a:ext cx="576859" cy="311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圖說文字 4">
            <a:extLst>
              <a:ext uri="{FF2B5EF4-FFF2-40B4-BE49-F238E27FC236}">
                <a16:creationId xmlns:a16="http://schemas.microsoft.com/office/drawing/2014/main" id="{7CA0E486-4A45-4A5B-8B36-F2A1526174A8}"/>
              </a:ext>
            </a:extLst>
          </p:cNvPr>
          <p:cNvSpPr/>
          <p:nvPr/>
        </p:nvSpPr>
        <p:spPr>
          <a:xfrm>
            <a:off x="10694504" y="821817"/>
            <a:ext cx="1111478" cy="504848"/>
          </a:xfrm>
          <a:prstGeom prst="wedgeRoundRectCallout">
            <a:avLst>
              <a:gd name="adj1" fmla="val 8356"/>
              <a:gd name="adj2" fmla="val 7798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3. Done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9479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1DFC88-ED94-4DCA-8BA8-760B8D417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50" y="2007484"/>
            <a:ext cx="6394779" cy="309260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5693D8-80D3-4A56-80B8-E9DF6E31F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679" y="1058013"/>
            <a:ext cx="4299171" cy="531522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FEEA2A-83F2-44D7-804E-82D096C88739}"/>
              </a:ext>
            </a:extLst>
          </p:cNvPr>
          <p:cNvSpPr/>
          <p:nvPr/>
        </p:nvSpPr>
        <p:spPr>
          <a:xfrm>
            <a:off x="3389560" y="181488"/>
            <a:ext cx="49897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Roboto Slab"/>
              </a:rPr>
              <a:t>3. Add a CSV node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39EA1C-4A91-432D-A758-1680D7C086FE}"/>
              </a:ext>
            </a:extLst>
          </p:cNvPr>
          <p:cNvSpPr/>
          <p:nvPr/>
        </p:nvSpPr>
        <p:spPr>
          <a:xfrm>
            <a:off x="467150" y="4015450"/>
            <a:ext cx="1355834" cy="378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4">
            <a:extLst>
              <a:ext uri="{FF2B5EF4-FFF2-40B4-BE49-F238E27FC236}">
                <a16:creationId xmlns:a16="http://schemas.microsoft.com/office/drawing/2014/main" id="{BD30D4E1-0DB3-4C5A-99B1-6F8B3F1A85D2}"/>
              </a:ext>
            </a:extLst>
          </p:cNvPr>
          <p:cNvSpPr/>
          <p:nvPr/>
        </p:nvSpPr>
        <p:spPr>
          <a:xfrm rot="21226584">
            <a:off x="2115612" y="3742181"/>
            <a:ext cx="3750256" cy="546538"/>
          </a:xfrm>
          <a:prstGeom prst="rightArrow">
            <a:avLst>
              <a:gd name="adj1" fmla="val 33986"/>
              <a:gd name="adj2" fmla="val 6566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D61114-41BB-4ED3-A2C6-A587C7E391CE}"/>
              </a:ext>
            </a:extLst>
          </p:cNvPr>
          <p:cNvSpPr/>
          <p:nvPr/>
        </p:nvSpPr>
        <p:spPr>
          <a:xfrm>
            <a:off x="8570746" y="4092865"/>
            <a:ext cx="2123758" cy="3009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圖說文字 4">
            <a:extLst>
              <a:ext uri="{FF2B5EF4-FFF2-40B4-BE49-F238E27FC236}">
                <a16:creationId xmlns:a16="http://schemas.microsoft.com/office/drawing/2014/main" id="{37876CB1-DB58-4DB6-A91D-230EC9AA0B26}"/>
              </a:ext>
            </a:extLst>
          </p:cNvPr>
          <p:cNvSpPr/>
          <p:nvPr/>
        </p:nvSpPr>
        <p:spPr>
          <a:xfrm>
            <a:off x="9881167" y="3355677"/>
            <a:ext cx="1934288" cy="504848"/>
          </a:xfrm>
          <a:prstGeom prst="wedgeRoundRectCallout">
            <a:avLst>
              <a:gd name="adj1" fmla="val -31884"/>
              <a:gd name="adj2" fmla="val 7798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Click this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5EF9B90-E9A6-4F3D-B179-7B85B9A736DE}"/>
              </a:ext>
            </a:extLst>
          </p:cNvPr>
          <p:cNvSpPr/>
          <p:nvPr/>
        </p:nvSpPr>
        <p:spPr>
          <a:xfrm>
            <a:off x="10921144" y="1376881"/>
            <a:ext cx="803706" cy="3425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093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-132923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19A7BA-1FE3-4C2E-89FE-9AE36FC25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065" y="1052051"/>
            <a:ext cx="7531487" cy="206385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9722741-AF68-4C4A-B279-675769EBD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997" y="4322999"/>
            <a:ext cx="8040005" cy="186000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7395318-AC47-4FAA-A346-2D12CBCD23FF}"/>
              </a:ext>
            </a:extLst>
          </p:cNvPr>
          <p:cNvSpPr/>
          <p:nvPr/>
        </p:nvSpPr>
        <p:spPr>
          <a:xfrm>
            <a:off x="3566256" y="132923"/>
            <a:ext cx="54931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Roboto Slab"/>
              </a:rPr>
              <a:t>4. Add a Debug node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DAD0E3-B0CB-46E7-8F20-68E105EA4E8E}"/>
              </a:ext>
            </a:extLst>
          </p:cNvPr>
          <p:cNvSpPr/>
          <p:nvPr/>
        </p:nvSpPr>
        <p:spPr>
          <a:xfrm>
            <a:off x="2733272" y="2429354"/>
            <a:ext cx="1113171" cy="383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F695C2-60F1-4D54-9E80-282DA8AF6BCD}"/>
              </a:ext>
            </a:extLst>
          </p:cNvPr>
          <p:cNvSpPr/>
          <p:nvPr/>
        </p:nvSpPr>
        <p:spPr>
          <a:xfrm>
            <a:off x="3145113" y="3420635"/>
            <a:ext cx="633538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Roboto Slab"/>
              </a:rPr>
              <a:t>5. Wire them all together</a:t>
            </a:r>
          </a:p>
        </p:txBody>
      </p:sp>
    </p:spTree>
    <p:extLst>
      <p:ext uri="{BB962C8B-B14F-4D97-AF65-F5344CB8AC3E}">
        <p14:creationId xmlns:p14="http://schemas.microsoft.com/office/powerpoint/2010/main" val="901326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734454-27DD-4707-94C6-5B7DB21D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521" y="1688183"/>
            <a:ext cx="8819833" cy="39572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2190036-1E99-4698-8052-3BBA01600576}"/>
              </a:ext>
            </a:extLst>
          </p:cNvPr>
          <p:cNvSpPr/>
          <p:nvPr/>
        </p:nvSpPr>
        <p:spPr>
          <a:xfrm>
            <a:off x="3233290" y="302351"/>
            <a:ext cx="54915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Roboto Slab"/>
              </a:rPr>
              <a:t>6. Add a Switch node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EFB38A-F8DD-46AE-BEA3-990D84C16CD4}"/>
              </a:ext>
            </a:extLst>
          </p:cNvPr>
          <p:cNvSpPr/>
          <p:nvPr/>
        </p:nvSpPr>
        <p:spPr>
          <a:xfrm>
            <a:off x="1610150" y="5262007"/>
            <a:ext cx="1351711" cy="383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圖說文字 4">
            <a:extLst>
              <a:ext uri="{FF2B5EF4-FFF2-40B4-BE49-F238E27FC236}">
                <a16:creationId xmlns:a16="http://schemas.microsoft.com/office/drawing/2014/main" id="{88628404-9043-4A15-B7AB-B54768D0C82A}"/>
              </a:ext>
            </a:extLst>
          </p:cNvPr>
          <p:cNvSpPr/>
          <p:nvPr/>
        </p:nvSpPr>
        <p:spPr>
          <a:xfrm>
            <a:off x="3094490" y="4840375"/>
            <a:ext cx="872972" cy="504848"/>
          </a:xfrm>
          <a:prstGeom prst="wedgeRoundRectCallout">
            <a:avLst>
              <a:gd name="adj1" fmla="val -60348"/>
              <a:gd name="adj2" fmla="val 68145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4179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84E3BB-4E00-4E4C-B5AE-A834D7E20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40" y="796789"/>
            <a:ext cx="4330923" cy="52644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D283F17-F723-44D1-BA5E-614058501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249" y="622276"/>
            <a:ext cx="4280120" cy="5264421"/>
          </a:xfrm>
          <a:prstGeom prst="rect">
            <a:avLst/>
          </a:prstGeom>
        </p:spPr>
      </p:pic>
      <p:sp>
        <p:nvSpPr>
          <p:cNvPr id="7" name="圓角矩形圖說文字 4">
            <a:extLst>
              <a:ext uri="{FF2B5EF4-FFF2-40B4-BE49-F238E27FC236}">
                <a16:creationId xmlns:a16="http://schemas.microsoft.com/office/drawing/2014/main" id="{1EE432C3-EEF5-4DEF-846A-9FC48B243021}"/>
              </a:ext>
            </a:extLst>
          </p:cNvPr>
          <p:cNvSpPr/>
          <p:nvPr/>
        </p:nvSpPr>
        <p:spPr>
          <a:xfrm>
            <a:off x="2330921" y="3425316"/>
            <a:ext cx="704704" cy="504848"/>
          </a:xfrm>
          <a:prstGeom prst="wedgeRoundRectCallout">
            <a:avLst>
              <a:gd name="adj1" fmla="val -31884"/>
              <a:gd name="adj2" fmla="val 7798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AE6E35-CF3F-441F-803F-281EF656C295}"/>
              </a:ext>
            </a:extLst>
          </p:cNvPr>
          <p:cNvSpPr/>
          <p:nvPr/>
        </p:nvSpPr>
        <p:spPr>
          <a:xfrm>
            <a:off x="1262280" y="3930164"/>
            <a:ext cx="1103233" cy="244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圖說文字 4">
            <a:extLst>
              <a:ext uri="{FF2B5EF4-FFF2-40B4-BE49-F238E27FC236}">
                <a16:creationId xmlns:a16="http://schemas.microsoft.com/office/drawing/2014/main" id="{515F9758-7823-4C20-A096-805DE6E71886}"/>
              </a:ext>
            </a:extLst>
          </p:cNvPr>
          <p:cNvSpPr/>
          <p:nvPr/>
        </p:nvSpPr>
        <p:spPr>
          <a:xfrm>
            <a:off x="7506605" y="3172892"/>
            <a:ext cx="704704" cy="504848"/>
          </a:xfrm>
          <a:prstGeom prst="wedgeRoundRectCallout">
            <a:avLst>
              <a:gd name="adj1" fmla="val -54450"/>
              <a:gd name="adj2" fmla="val -9329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83AD18-C4D6-4856-AE55-22BAE46EBE3D}"/>
              </a:ext>
            </a:extLst>
          </p:cNvPr>
          <p:cNvSpPr/>
          <p:nvPr/>
        </p:nvSpPr>
        <p:spPr>
          <a:xfrm>
            <a:off x="6954988" y="2495346"/>
            <a:ext cx="2765482" cy="406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ED823D-E776-48FC-A5C9-8DF72507E29C}"/>
              </a:ext>
            </a:extLst>
          </p:cNvPr>
          <p:cNvSpPr/>
          <p:nvPr/>
        </p:nvSpPr>
        <p:spPr>
          <a:xfrm>
            <a:off x="9616835" y="921608"/>
            <a:ext cx="650287" cy="4068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圖說文字 4">
            <a:extLst>
              <a:ext uri="{FF2B5EF4-FFF2-40B4-BE49-F238E27FC236}">
                <a16:creationId xmlns:a16="http://schemas.microsoft.com/office/drawing/2014/main" id="{7E59F8D2-3C16-45FA-AC68-47B1C4B6DF0C}"/>
              </a:ext>
            </a:extLst>
          </p:cNvPr>
          <p:cNvSpPr/>
          <p:nvPr/>
        </p:nvSpPr>
        <p:spPr>
          <a:xfrm>
            <a:off x="10392713" y="1155126"/>
            <a:ext cx="704704" cy="504848"/>
          </a:xfrm>
          <a:prstGeom prst="wedgeRoundRectCallout">
            <a:avLst>
              <a:gd name="adj1" fmla="val -81248"/>
              <a:gd name="adj2" fmla="val -1847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C84A893-E590-4681-87CD-6311614A2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035" y="5195502"/>
            <a:ext cx="5397333" cy="1579007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9E140949-ED7C-400E-9F03-8494FDDAFF25}"/>
              </a:ext>
            </a:extLst>
          </p:cNvPr>
          <p:cNvSpPr/>
          <p:nvPr/>
        </p:nvSpPr>
        <p:spPr>
          <a:xfrm>
            <a:off x="8475675" y="4667775"/>
            <a:ext cx="3312134" cy="88847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6. Add a second wire from the CSV node to this Switch node.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B0408D7-1C53-48AB-9DF9-30FC0624B610}"/>
              </a:ext>
            </a:extLst>
          </p:cNvPr>
          <p:cNvSpPr/>
          <p:nvPr/>
        </p:nvSpPr>
        <p:spPr>
          <a:xfrm>
            <a:off x="7092934" y="2034706"/>
            <a:ext cx="2765482" cy="406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圖說文字 4">
            <a:extLst>
              <a:ext uri="{FF2B5EF4-FFF2-40B4-BE49-F238E27FC236}">
                <a16:creationId xmlns:a16="http://schemas.microsoft.com/office/drawing/2014/main" id="{A52267A0-7A4C-48E6-805F-F79E242C9E30}"/>
              </a:ext>
            </a:extLst>
          </p:cNvPr>
          <p:cNvSpPr/>
          <p:nvPr/>
        </p:nvSpPr>
        <p:spPr>
          <a:xfrm>
            <a:off x="9720470" y="2164896"/>
            <a:ext cx="2103989" cy="622202"/>
          </a:xfrm>
          <a:prstGeom prst="wedgeRoundRectCallout">
            <a:avLst>
              <a:gd name="adj1" fmla="val -62008"/>
              <a:gd name="adj2" fmla="val -3226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3. </a:t>
            </a:r>
            <a:r>
              <a:rPr lang="zh-TW" altLang="en-US" dirty="0"/>
              <a:t>輸入</a:t>
            </a:r>
            <a:r>
              <a:rPr lang="en-US" altLang="zh-TW" dirty="0" err="1"/>
              <a:t>payload.mag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8560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CB710C-0DF6-4F16-88C8-3163544C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591" y="1895170"/>
            <a:ext cx="8939465" cy="43288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BF660DB-D9DE-4C08-B7C6-4522B739D965}"/>
              </a:ext>
            </a:extLst>
          </p:cNvPr>
          <p:cNvSpPr/>
          <p:nvPr/>
        </p:nvSpPr>
        <p:spPr>
          <a:xfrm>
            <a:off x="3111677" y="491710"/>
            <a:ext cx="58072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Roboto Slab"/>
              </a:rPr>
              <a:t>7. Add a Change node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38C476-D361-4D14-9ED7-0053119BEB93}"/>
              </a:ext>
            </a:extLst>
          </p:cNvPr>
          <p:cNvSpPr/>
          <p:nvPr/>
        </p:nvSpPr>
        <p:spPr>
          <a:xfrm>
            <a:off x="1545591" y="5817101"/>
            <a:ext cx="1465966" cy="406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63574C1-DB11-4549-936B-9AD4CC1FD80C}"/>
              </a:ext>
            </a:extLst>
          </p:cNvPr>
          <p:cNvCxnSpPr/>
          <p:nvPr/>
        </p:nvCxnSpPr>
        <p:spPr>
          <a:xfrm flipV="1">
            <a:off x="3240157" y="4979504"/>
            <a:ext cx="3597965" cy="10038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圓角矩形圖說文字 4">
            <a:extLst>
              <a:ext uri="{FF2B5EF4-FFF2-40B4-BE49-F238E27FC236}">
                <a16:creationId xmlns:a16="http://schemas.microsoft.com/office/drawing/2014/main" id="{C7AC68DF-B85F-4990-B1BA-D9DDFA51ADE7}"/>
              </a:ext>
            </a:extLst>
          </p:cNvPr>
          <p:cNvSpPr/>
          <p:nvPr/>
        </p:nvSpPr>
        <p:spPr>
          <a:xfrm>
            <a:off x="3101738" y="5229006"/>
            <a:ext cx="872972" cy="504848"/>
          </a:xfrm>
          <a:prstGeom prst="wedgeRoundRectCallout">
            <a:avLst>
              <a:gd name="adj1" fmla="val -60348"/>
              <a:gd name="adj2" fmla="val 68145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3484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D9303D-FE33-4D18-8D2E-AB8C1EA2A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11" y="935011"/>
            <a:ext cx="4318222" cy="52644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062FC92-0487-48BA-997A-0FE348E89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282" y="2681352"/>
            <a:ext cx="5982007" cy="1771741"/>
          </a:xfrm>
          <a:prstGeom prst="rect">
            <a:avLst/>
          </a:prstGeom>
        </p:spPr>
      </p:pic>
      <p:sp>
        <p:nvSpPr>
          <p:cNvPr id="6" name="圓角矩形圖說文字 4">
            <a:extLst>
              <a:ext uri="{FF2B5EF4-FFF2-40B4-BE49-F238E27FC236}">
                <a16:creationId xmlns:a16="http://schemas.microsoft.com/office/drawing/2014/main" id="{26D88826-968D-45BF-A0A9-E2030EC23AF4}"/>
              </a:ext>
            </a:extLst>
          </p:cNvPr>
          <p:cNvSpPr/>
          <p:nvPr/>
        </p:nvSpPr>
        <p:spPr>
          <a:xfrm>
            <a:off x="1053548" y="3656673"/>
            <a:ext cx="3373556" cy="504848"/>
          </a:xfrm>
          <a:prstGeom prst="wedgeRoundRectCallout">
            <a:avLst>
              <a:gd name="adj1" fmla="val -5625"/>
              <a:gd name="adj2" fmla="val -95260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2. Select string and input “PANIC!”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DCEB2D-57BD-4A3B-ABD1-6285655E0DAA}"/>
              </a:ext>
            </a:extLst>
          </p:cNvPr>
          <p:cNvSpPr/>
          <p:nvPr/>
        </p:nvSpPr>
        <p:spPr>
          <a:xfrm>
            <a:off x="2499747" y="3061876"/>
            <a:ext cx="2102069" cy="337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2476EC-F9E1-4D16-81D0-796ECFEBFCDC}"/>
              </a:ext>
            </a:extLst>
          </p:cNvPr>
          <p:cNvSpPr/>
          <p:nvPr/>
        </p:nvSpPr>
        <p:spPr>
          <a:xfrm>
            <a:off x="2151878" y="3080033"/>
            <a:ext cx="347869" cy="300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圖說文字 4">
            <a:extLst>
              <a:ext uri="{FF2B5EF4-FFF2-40B4-BE49-F238E27FC236}">
                <a16:creationId xmlns:a16="http://schemas.microsoft.com/office/drawing/2014/main" id="{ECF754EF-0292-46E8-908F-4B178A1ACF5F}"/>
              </a:ext>
            </a:extLst>
          </p:cNvPr>
          <p:cNvSpPr/>
          <p:nvPr/>
        </p:nvSpPr>
        <p:spPr>
          <a:xfrm>
            <a:off x="8084933" y="4633945"/>
            <a:ext cx="2689084" cy="504848"/>
          </a:xfrm>
          <a:prstGeom prst="wedgeRoundRectCallout">
            <a:avLst>
              <a:gd name="adj1" fmla="val -43362"/>
              <a:gd name="adj2" fmla="val -87385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3. Wire them together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58E592-3B24-4319-B2E8-96F5BF2338D5}"/>
              </a:ext>
            </a:extLst>
          </p:cNvPr>
          <p:cNvSpPr/>
          <p:nvPr/>
        </p:nvSpPr>
        <p:spPr>
          <a:xfrm>
            <a:off x="7033898" y="3992867"/>
            <a:ext cx="2626937" cy="460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883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FA22C07-E316-407C-B35D-44BCF6B1D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37" y="2040691"/>
            <a:ext cx="9867926" cy="356497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AA3E8D6-915A-405F-ACB7-51E33188F77C}"/>
              </a:ext>
            </a:extLst>
          </p:cNvPr>
          <p:cNvSpPr/>
          <p:nvPr/>
        </p:nvSpPr>
        <p:spPr>
          <a:xfrm>
            <a:off x="3048000" y="501447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Roboto Slab"/>
              </a:rPr>
              <a:t>8. Add a Debug node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BF9A7D-3880-4CE4-AC06-F6A473B9C335}"/>
              </a:ext>
            </a:extLst>
          </p:cNvPr>
          <p:cNvSpPr/>
          <p:nvPr/>
        </p:nvSpPr>
        <p:spPr>
          <a:xfrm>
            <a:off x="1267296" y="3823180"/>
            <a:ext cx="1465966" cy="406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8109186-E283-4A5B-8A39-E3FCEC0E21B0}"/>
              </a:ext>
            </a:extLst>
          </p:cNvPr>
          <p:cNvCxnSpPr>
            <a:cxnSpLocks/>
          </p:cNvCxnSpPr>
          <p:nvPr/>
        </p:nvCxnSpPr>
        <p:spPr>
          <a:xfrm>
            <a:off x="2733262" y="4109738"/>
            <a:ext cx="6947451" cy="8901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圓角矩形圖說文字 4">
            <a:extLst>
              <a:ext uri="{FF2B5EF4-FFF2-40B4-BE49-F238E27FC236}">
                <a16:creationId xmlns:a16="http://schemas.microsoft.com/office/drawing/2014/main" id="{3E7F6115-8505-4161-9DF0-59BF58C18F7E}"/>
              </a:ext>
            </a:extLst>
          </p:cNvPr>
          <p:cNvSpPr/>
          <p:nvPr/>
        </p:nvSpPr>
        <p:spPr>
          <a:xfrm>
            <a:off x="2505390" y="3112812"/>
            <a:ext cx="872972" cy="504848"/>
          </a:xfrm>
          <a:prstGeom prst="wedgeRoundRectCallout">
            <a:avLst>
              <a:gd name="adj1" fmla="val -60348"/>
              <a:gd name="adj2" fmla="val 68145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" name="圓角矩形圖說文字 4">
            <a:extLst>
              <a:ext uri="{FF2B5EF4-FFF2-40B4-BE49-F238E27FC236}">
                <a16:creationId xmlns:a16="http://schemas.microsoft.com/office/drawing/2014/main" id="{33924180-A559-4ABD-86B2-02D20FED26E8}"/>
              </a:ext>
            </a:extLst>
          </p:cNvPr>
          <p:cNvSpPr/>
          <p:nvPr/>
        </p:nvSpPr>
        <p:spPr>
          <a:xfrm>
            <a:off x="8316293" y="5851705"/>
            <a:ext cx="2689084" cy="504848"/>
          </a:xfrm>
          <a:prstGeom prst="wedgeRoundRectCallout">
            <a:avLst>
              <a:gd name="adj1" fmla="val -43362"/>
              <a:gd name="adj2" fmla="val -87385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2. Wire them together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A348C8-246F-4A94-9E1B-B5379DB31799}"/>
              </a:ext>
            </a:extLst>
          </p:cNvPr>
          <p:cNvSpPr/>
          <p:nvPr/>
        </p:nvSpPr>
        <p:spPr>
          <a:xfrm>
            <a:off x="6705906" y="4995685"/>
            <a:ext cx="4136844" cy="496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54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59F09E-5FFC-4AB5-9750-B0144969A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67" y="2114230"/>
            <a:ext cx="11675666" cy="31033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FD6D425-29D4-452B-ABE0-10F2C1A10CA0}"/>
              </a:ext>
            </a:extLst>
          </p:cNvPr>
          <p:cNvSpPr/>
          <p:nvPr/>
        </p:nvSpPr>
        <p:spPr>
          <a:xfrm>
            <a:off x="4811033" y="400108"/>
            <a:ext cx="25699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Roboto Slab"/>
              </a:rPr>
              <a:t>9. Deploy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657B4E-D508-408D-AE35-29EE7A82489F}"/>
              </a:ext>
            </a:extLst>
          </p:cNvPr>
          <p:cNvSpPr/>
          <p:nvPr/>
        </p:nvSpPr>
        <p:spPr>
          <a:xfrm>
            <a:off x="10157791" y="2033826"/>
            <a:ext cx="1360020" cy="381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1776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658FC5-E454-4716-AE66-140A2B021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" y="704710"/>
            <a:ext cx="12097372" cy="54485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A763B14-93E7-48AC-B615-379DE0AE101A}"/>
              </a:ext>
            </a:extLst>
          </p:cNvPr>
          <p:cNvSpPr/>
          <p:nvPr/>
        </p:nvSpPr>
        <p:spPr>
          <a:xfrm>
            <a:off x="8922332" y="1606442"/>
            <a:ext cx="3222354" cy="45468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1F67CE-44B5-41FE-93FD-9D9C1F09A5ED}"/>
              </a:ext>
            </a:extLst>
          </p:cNvPr>
          <p:cNvSpPr/>
          <p:nvPr/>
        </p:nvSpPr>
        <p:spPr>
          <a:xfrm>
            <a:off x="9369593" y="3524694"/>
            <a:ext cx="569537" cy="19254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09A8E8D-3118-4009-B65D-C8AF97C631EA}"/>
              </a:ext>
            </a:extLst>
          </p:cNvPr>
          <p:cNvSpPr/>
          <p:nvPr/>
        </p:nvSpPr>
        <p:spPr>
          <a:xfrm>
            <a:off x="5029201" y="4090749"/>
            <a:ext cx="3627782" cy="14809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</a:rPr>
              <a:t>從左側兩圖可看到，因為我們有坐設定。所以右側的結果顯示出當</a:t>
            </a:r>
            <a:r>
              <a:rPr lang="en-US" altLang="zh-TW" dirty="0">
                <a:solidFill>
                  <a:sysClr val="windowText" lastClr="000000"/>
                </a:solidFill>
              </a:rPr>
              <a:t>mag&gt;=7</a:t>
            </a:r>
            <a:r>
              <a:rPr lang="zh-TW" altLang="en-US" dirty="0">
                <a:solidFill>
                  <a:sysClr val="windowText" lastClr="000000"/>
                </a:solidFill>
              </a:rPr>
              <a:t>的時候，會有</a:t>
            </a:r>
            <a:r>
              <a:rPr lang="en-US" altLang="zh-TW" dirty="0">
                <a:solidFill>
                  <a:sysClr val="windowText" lastClr="000000"/>
                </a:solidFill>
              </a:rPr>
              <a:t>PANIC!</a:t>
            </a:r>
            <a:r>
              <a:rPr lang="zh-TW" altLang="en-US" dirty="0">
                <a:solidFill>
                  <a:sysClr val="windowText" lastClr="000000"/>
                </a:solidFill>
              </a:rPr>
              <a:t>出現。因為所有結果只有一個符合條件，所以出現一次</a:t>
            </a:r>
            <a:r>
              <a:rPr lang="en-US" altLang="zh-TW" dirty="0">
                <a:solidFill>
                  <a:sysClr val="windowText" lastClr="000000"/>
                </a:solidFill>
              </a:rPr>
              <a:t>PANIC!</a:t>
            </a:r>
            <a:r>
              <a:rPr lang="zh-TW" altLang="en-US" dirty="0">
                <a:solidFill>
                  <a:sysClr val="windowText" lastClr="000000"/>
                </a:solidFill>
              </a:rPr>
              <a:t>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AAE834-A376-40E6-9A74-CEFA428AA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138" y="3981100"/>
            <a:ext cx="2622685" cy="59058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C5E33C1-A9D8-4B34-A196-73B7D5BE0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138" y="4981100"/>
            <a:ext cx="2624053" cy="59058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2382F8A-468E-4ADD-9EA1-5CE2D7B783C5}"/>
              </a:ext>
            </a:extLst>
          </p:cNvPr>
          <p:cNvCxnSpPr/>
          <p:nvPr/>
        </p:nvCxnSpPr>
        <p:spPr>
          <a:xfrm flipH="1" flipV="1">
            <a:off x="4611757" y="4363278"/>
            <a:ext cx="277245" cy="2084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F85666C-6336-4226-A621-606D8EC761E7}"/>
              </a:ext>
            </a:extLst>
          </p:cNvPr>
          <p:cNvCxnSpPr/>
          <p:nvPr/>
        </p:nvCxnSpPr>
        <p:spPr>
          <a:xfrm flipH="1">
            <a:off x="4611757" y="5098774"/>
            <a:ext cx="277245" cy="1776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0713EAB6-1472-481E-A1B3-6BDF84D63970}"/>
              </a:ext>
            </a:extLst>
          </p:cNvPr>
          <p:cNvSpPr/>
          <p:nvPr/>
        </p:nvSpPr>
        <p:spPr>
          <a:xfrm>
            <a:off x="9084824" y="5903459"/>
            <a:ext cx="569537" cy="19254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96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51945" y="270583"/>
            <a:ext cx="2292294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 點選</a:t>
            </a:r>
            <a:r>
              <a:rPr lang="en-US" altLang="zh-TW" dirty="0"/>
              <a:t>Running locally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B5FD2E-A55E-4B41-9F83-AEF280ECB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5" y="783826"/>
            <a:ext cx="5921680" cy="2800494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285186" y="3299466"/>
            <a:ext cx="1303755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4.</a:t>
            </a:r>
            <a:r>
              <a:rPr lang="zh-TW" altLang="en-US" dirty="0"/>
              <a:t> 點選</a:t>
            </a:r>
            <a:r>
              <a:rPr lang="en-US" altLang="zh-TW" dirty="0"/>
              <a:t>here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329383" y="2312642"/>
            <a:ext cx="1335622" cy="1271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A966C9-08AA-4509-A525-49A7CC183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783" y="3939381"/>
            <a:ext cx="7414067" cy="267455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962E7EE-E1B1-472D-B440-63E26D44FFBF}"/>
              </a:ext>
            </a:extLst>
          </p:cNvPr>
          <p:cNvSpPr/>
          <p:nvPr/>
        </p:nvSpPr>
        <p:spPr>
          <a:xfrm>
            <a:off x="10228521" y="6220047"/>
            <a:ext cx="350874" cy="17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74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9E4397A-61D1-481B-8562-32CA949C8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44" y="1476550"/>
            <a:ext cx="2228965" cy="46293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D15F305-D204-4776-A0B8-E994D96DF3A5}"/>
              </a:ext>
            </a:extLst>
          </p:cNvPr>
          <p:cNvSpPr/>
          <p:nvPr/>
        </p:nvSpPr>
        <p:spPr>
          <a:xfrm>
            <a:off x="2401269" y="1476550"/>
            <a:ext cx="453501" cy="32835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CD4928-32DF-4018-8094-B6428A4C910D}"/>
              </a:ext>
            </a:extLst>
          </p:cNvPr>
          <p:cNvSpPr/>
          <p:nvPr/>
        </p:nvSpPr>
        <p:spPr>
          <a:xfrm>
            <a:off x="623043" y="2611687"/>
            <a:ext cx="2254366" cy="32835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圖說文字 11">
            <a:extLst>
              <a:ext uri="{FF2B5EF4-FFF2-40B4-BE49-F238E27FC236}">
                <a16:creationId xmlns:a16="http://schemas.microsoft.com/office/drawing/2014/main" id="{F1D843C1-CD8C-4A91-B3BC-5100C1BA176F}"/>
              </a:ext>
            </a:extLst>
          </p:cNvPr>
          <p:cNvSpPr/>
          <p:nvPr/>
        </p:nvSpPr>
        <p:spPr>
          <a:xfrm>
            <a:off x="2401269" y="868205"/>
            <a:ext cx="624225" cy="409904"/>
          </a:xfrm>
          <a:prstGeom prst="wedgeRoundRectCallout">
            <a:avLst>
              <a:gd name="adj1" fmla="val -24845"/>
              <a:gd name="adj2" fmla="val 10422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圓角矩形圖說文字 11">
            <a:extLst>
              <a:ext uri="{FF2B5EF4-FFF2-40B4-BE49-F238E27FC236}">
                <a16:creationId xmlns:a16="http://schemas.microsoft.com/office/drawing/2014/main" id="{3135950B-2987-4C61-8F73-C64CD5929AE9}"/>
              </a:ext>
            </a:extLst>
          </p:cNvPr>
          <p:cNvSpPr/>
          <p:nvPr/>
        </p:nvSpPr>
        <p:spPr>
          <a:xfrm>
            <a:off x="1906552" y="3144704"/>
            <a:ext cx="806829" cy="409904"/>
          </a:xfrm>
          <a:prstGeom prst="wedgeRoundRectCallout">
            <a:avLst>
              <a:gd name="adj1" fmla="val -13362"/>
              <a:gd name="adj2" fmla="val -10430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4357101-2B0D-4D48-B37F-B61A6ACA141D}"/>
              </a:ext>
            </a:extLst>
          </p:cNvPr>
          <p:cNvSpPr/>
          <p:nvPr/>
        </p:nvSpPr>
        <p:spPr>
          <a:xfrm>
            <a:off x="3106855" y="181852"/>
            <a:ext cx="5952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rgbClr val="555555"/>
                </a:solidFill>
                <a:latin typeface="Roboto Slab"/>
              </a:rPr>
              <a:t>透過</a:t>
            </a:r>
            <a:r>
              <a:rPr lang="en-US" altLang="zh-TW" sz="2800" dirty="0">
                <a:solidFill>
                  <a:srgbClr val="555555"/>
                </a:solidFill>
                <a:latin typeface="Roboto Slab"/>
              </a:rPr>
              <a:t>import</a:t>
            </a:r>
            <a:r>
              <a:rPr lang="zh-TW" altLang="en-US" sz="2800" dirty="0">
                <a:solidFill>
                  <a:srgbClr val="555555"/>
                </a:solidFill>
                <a:latin typeface="Roboto Slab"/>
              </a:rPr>
              <a:t> 來驗證我們拉的是否正確</a:t>
            </a:r>
            <a:endParaRPr lang="en-US" altLang="zh-TW" sz="2800" dirty="0">
              <a:solidFill>
                <a:srgbClr val="555555"/>
              </a:solidFill>
              <a:latin typeface="Roboto Slab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5374385-4B83-4218-AAB0-55D8F495A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822" y="1476550"/>
            <a:ext cx="5375228" cy="4252046"/>
          </a:xfrm>
          <a:prstGeom prst="rect">
            <a:avLst/>
          </a:prstGeom>
        </p:spPr>
      </p:pic>
      <p:sp>
        <p:nvSpPr>
          <p:cNvPr id="15" name="圓角矩形圖說文字 11">
            <a:extLst>
              <a:ext uri="{FF2B5EF4-FFF2-40B4-BE49-F238E27FC236}">
                <a16:creationId xmlns:a16="http://schemas.microsoft.com/office/drawing/2014/main" id="{995D9BE5-141F-4612-B257-56C8AD660BE9}"/>
              </a:ext>
            </a:extLst>
          </p:cNvPr>
          <p:cNvSpPr/>
          <p:nvPr/>
        </p:nvSpPr>
        <p:spPr>
          <a:xfrm>
            <a:off x="9920804" y="3953087"/>
            <a:ext cx="1151387" cy="409904"/>
          </a:xfrm>
          <a:prstGeom prst="wedgeRoundRectCallout">
            <a:avLst>
              <a:gd name="adj1" fmla="val -93434"/>
              <a:gd name="adj2" fmla="val 4118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3.copy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2B3A4EC-9D5F-466C-936C-68DE120BA4B5}"/>
              </a:ext>
            </a:extLst>
          </p:cNvPr>
          <p:cNvSpPr/>
          <p:nvPr/>
        </p:nvSpPr>
        <p:spPr>
          <a:xfrm>
            <a:off x="6282625" y="5921272"/>
            <a:ext cx="470077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hlinkClick r:id="rId5"/>
              </a:rPr>
              <a:t>https://nodered.org/docs/tutorials/second-flow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0290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F9D48B-1B0C-4B19-A912-B6E958E71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443" y="643533"/>
            <a:ext cx="5994708" cy="5067560"/>
          </a:xfrm>
          <a:prstGeom prst="rect">
            <a:avLst/>
          </a:prstGeom>
        </p:spPr>
      </p:pic>
      <p:sp>
        <p:nvSpPr>
          <p:cNvPr id="8" name="圓角矩形圖說文字 11">
            <a:extLst>
              <a:ext uri="{FF2B5EF4-FFF2-40B4-BE49-F238E27FC236}">
                <a16:creationId xmlns:a16="http://schemas.microsoft.com/office/drawing/2014/main" id="{F05D504E-894A-4DA4-8C8A-26DBA299D3A8}"/>
              </a:ext>
            </a:extLst>
          </p:cNvPr>
          <p:cNvSpPr/>
          <p:nvPr/>
        </p:nvSpPr>
        <p:spPr>
          <a:xfrm>
            <a:off x="2703443" y="3651600"/>
            <a:ext cx="1093303" cy="409904"/>
          </a:xfrm>
          <a:prstGeom prst="wedgeRoundRectCallout">
            <a:avLst>
              <a:gd name="adj1" fmla="val 96275"/>
              <a:gd name="adj2" fmla="val -364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Paste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834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9835F0-AA8C-46F6-9763-9D39C53C1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650" y="572293"/>
            <a:ext cx="9051776" cy="52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24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ADC74B-2112-49BE-A03A-0371F78FE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153" y="966168"/>
            <a:ext cx="4299171" cy="5283472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64A8F4F1-8F56-4AA4-8366-C68C5397C915}"/>
              </a:ext>
            </a:extLst>
          </p:cNvPr>
          <p:cNvSpPr/>
          <p:nvPr/>
        </p:nvSpPr>
        <p:spPr>
          <a:xfrm>
            <a:off x="3925957" y="3995530"/>
            <a:ext cx="3727173" cy="1252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</a:rPr>
              <a:t>細看裡面的值，與我們選的一樣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A0592F-E036-4DC6-9EB6-5135BDDE1F22}"/>
              </a:ext>
            </a:extLst>
          </p:cNvPr>
          <p:cNvSpPr/>
          <p:nvPr/>
        </p:nvSpPr>
        <p:spPr>
          <a:xfrm>
            <a:off x="3605500" y="2435712"/>
            <a:ext cx="4117203" cy="874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318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73268" y="240955"/>
            <a:ext cx="7219990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因我之前有裝</a:t>
            </a:r>
            <a:r>
              <a:rPr lang="en-US" altLang="zh-TW" dirty="0"/>
              <a:t>node.js</a:t>
            </a:r>
            <a:r>
              <a:rPr lang="zh-TW" altLang="en-US" dirty="0"/>
              <a:t>，可在搜尋找到，點選</a:t>
            </a:r>
            <a:r>
              <a:rPr lang="en-US" altLang="zh-TW" dirty="0"/>
              <a:t>node.js command prompt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8BA186-4FF6-443B-894F-901133A39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5" t="-1463"/>
          <a:stretch/>
        </p:blipFill>
        <p:spPr>
          <a:xfrm>
            <a:off x="273268" y="781085"/>
            <a:ext cx="4358367" cy="351519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C52BEBE-7A35-4D8C-9C84-BC4EF21B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860" y="2013154"/>
            <a:ext cx="6540836" cy="218451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5222365-8B24-474E-81BB-784D731E2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9" y="5317742"/>
            <a:ext cx="4877051" cy="107955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88D5674-C3A7-479D-8EEA-F782C5F6A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209" y="5253974"/>
            <a:ext cx="4724643" cy="129546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11699" y="2009190"/>
            <a:ext cx="2033936" cy="306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0C5F431-30DE-48CC-B541-37896291697F}"/>
              </a:ext>
            </a:extLst>
          </p:cNvPr>
          <p:cNvSpPr txBox="1"/>
          <p:nvPr/>
        </p:nvSpPr>
        <p:spPr>
          <a:xfrm>
            <a:off x="5101824" y="1222160"/>
            <a:ext cx="6816908" cy="646331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altLang="zh-TW" dirty="0"/>
              <a:t>Ensure Node.js and </a:t>
            </a:r>
            <a:r>
              <a:rPr lang="en-US" altLang="zh-TW" dirty="0" err="1"/>
              <a:t>npm</a:t>
            </a:r>
            <a:r>
              <a:rPr lang="en-US" altLang="zh-TW" dirty="0"/>
              <a:t> are installed correctly</a:t>
            </a:r>
            <a:r>
              <a:rPr lang="zh-TW" altLang="en-US" dirty="0"/>
              <a:t>，輸入指令</a:t>
            </a:r>
            <a:r>
              <a:rPr lang="en-US" altLang="zh-TW" dirty="0"/>
              <a:t>(node --version &amp;&amp; </a:t>
            </a:r>
            <a:r>
              <a:rPr lang="en-US" altLang="zh-TW" dirty="0" err="1"/>
              <a:t>npm</a:t>
            </a:r>
            <a:r>
              <a:rPr lang="en-US" altLang="zh-TW" dirty="0"/>
              <a:t> --version)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239860" y="3446004"/>
            <a:ext cx="4316613" cy="751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圖說文字 11"/>
          <p:cNvSpPr/>
          <p:nvPr/>
        </p:nvSpPr>
        <p:spPr>
          <a:xfrm>
            <a:off x="8189197" y="2940883"/>
            <a:ext cx="3060524" cy="409904"/>
          </a:xfrm>
          <a:prstGeom prst="wedgeRoundRectCallout">
            <a:avLst>
              <a:gd name="adj1" fmla="val -28093"/>
              <a:gd name="adj2" fmla="val 9209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以及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npm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的版本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C36D700-3ECB-42E1-8750-87E7FD3111D4}"/>
              </a:ext>
            </a:extLst>
          </p:cNvPr>
          <p:cNvSpPr txBox="1"/>
          <p:nvPr/>
        </p:nvSpPr>
        <p:spPr>
          <a:xfrm>
            <a:off x="119573" y="4607643"/>
            <a:ext cx="5120287" cy="646331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/>
              <a:t>Install Node-RED</a:t>
            </a:r>
            <a:r>
              <a:rPr lang="zh-TW" altLang="en-US" dirty="0"/>
              <a:t>，輸入指令</a:t>
            </a:r>
            <a:r>
              <a:rPr lang="en-US" altLang="zh-TW" dirty="0"/>
              <a:t>(</a:t>
            </a:r>
            <a:r>
              <a:rPr lang="en-US" altLang="zh-TW" dirty="0" err="1"/>
              <a:t>npm</a:t>
            </a:r>
            <a:r>
              <a:rPr lang="en-US" altLang="zh-TW" dirty="0"/>
              <a:t> install -g --unsafe-perm node-red)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F52B278-93E2-41D6-99EE-5AD890892016}"/>
              </a:ext>
            </a:extLst>
          </p:cNvPr>
          <p:cNvSpPr/>
          <p:nvPr/>
        </p:nvSpPr>
        <p:spPr>
          <a:xfrm>
            <a:off x="1595513" y="6076915"/>
            <a:ext cx="3506311" cy="320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F426E90-E8F1-4F8C-B8CD-F341CA3AF869}"/>
              </a:ext>
            </a:extLst>
          </p:cNvPr>
          <p:cNvSpPr txBox="1"/>
          <p:nvPr/>
        </p:nvSpPr>
        <p:spPr>
          <a:xfrm>
            <a:off x="8466105" y="4746142"/>
            <a:ext cx="1526850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4.</a:t>
            </a:r>
            <a:r>
              <a:rPr lang="zh-TW" altLang="en-US" dirty="0"/>
              <a:t> 安裝完成</a:t>
            </a:r>
          </a:p>
        </p:txBody>
      </p:sp>
    </p:spTree>
    <p:extLst>
      <p:ext uri="{BB962C8B-B14F-4D97-AF65-F5344CB8AC3E}">
        <p14:creationId xmlns:p14="http://schemas.microsoft.com/office/powerpoint/2010/main" val="265780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73268" y="240955"/>
            <a:ext cx="3722686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5.</a:t>
            </a:r>
            <a:r>
              <a:rPr lang="zh-TW" altLang="en-US" dirty="0"/>
              <a:t> </a:t>
            </a:r>
            <a:r>
              <a:rPr lang="en-US" altLang="zh-TW" dirty="0"/>
              <a:t>Run Node-RED</a:t>
            </a:r>
            <a:r>
              <a:rPr lang="zh-TW" altLang="en-US" dirty="0"/>
              <a:t>輸入指令</a:t>
            </a:r>
            <a:r>
              <a:rPr lang="en-US" altLang="zh-TW" dirty="0"/>
              <a:t>(node-red)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290623" y="3847539"/>
            <a:ext cx="2799613" cy="369332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6.</a:t>
            </a:r>
            <a:r>
              <a:rPr lang="zh-TW" altLang="en-US" dirty="0"/>
              <a:t> </a:t>
            </a:r>
            <a:r>
              <a:rPr lang="en-US" altLang="zh-TW" dirty="0"/>
              <a:t>Check your </a:t>
            </a:r>
            <a:r>
              <a:rPr lang="en-US" altLang="zh-TW" dirty="0" err="1"/>
              <a:t>userDir</a:t>
            </a:r>
            <a:r>
              <a:rPr lang="en-US" altLang="zh-TW" dirty="0"/>
              <a:t> folder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83C13FF-08F0-4DF7-9569-A26D80808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55" y="851242"/>
            <a:ext cx="7261668" cy="336562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4EF2971-D79C-4494-BA09-2AB24410D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028" y="4457826"/>
            <a:ext cx="4324804" cy="181575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69507" y="851242"/>
            <a:ext cx="599658" cy="172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046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358447" y="953870"/>
            <a:ext cx="9730284" cy="49502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0" y="1385851"/>
            <a:ext cx="12191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2-2 </a:t>
            </a:r>
            <a:r>
              <a:rPr lang="en-US" altLang="zh-TW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5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5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CDD084A-C9CF-4A44-A535-D856A9887192}"/>
              </a:ext>
            </a:extLst>
          </p:cNvPr>
          <p:cNvSpPr/>
          <p:nvPr/>
        </p:nvSpPr>
        <p:spPr>
          <a:xfrm>
            <a:off x="4447628" y="2389762"/>
            <a:ext cx="3265135" cy="327628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/>
              <a:t>1. Access the editor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2. Add an Inject node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3. Add a Debug node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4. Wire the two together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5. Deploy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6. Inject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7. Add a Function node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60009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E4D1D9-6AA1-499F-890B-E0E7B70E6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65" y="1560281"/>
            <a:ext cx="9503288" cy="4672450"/>
          </a:xfrm>
          <a:prstGeom prst="rect">
            <a:avLst/>
          </a:prstGeom>
        </p:spPr>
      </p:pic>
      <p:sp>
        <p:nvSpPr>
          <p:cNvPr id="7" name="圓角矩形圖說文字 11">
            <a:extLst>
              <a:ext uri="{FF2B5EF4-FFF2-40B4-BE49-F238E27FC236}">
                <a16:creationId xmlns:a16="http://schemas.microsoft.com/office/drawing/2014/main" id="{2D78ABB8-4238-4F9B-8C96-704B4C66DDA7}"/>
              </a:ext>
            </a:extLst>
          </p:cNvPr>
          <p:cNvSpPr/>
          <p:nvPr/>
        </p:nvSpPr>
        <p:spPr>
          <a:xfrm>
            <a:off x="2780259" y="1150377"/>
            <a:ext cx="2775714" cy="409904"/>
          </a:xfrm>
          <a:prstGeom prst="wedgeRoundRectCallout">
            <a:avLst>
              <a:gd name="adj1" fmla="val -28093"/>
              <a:gd name="adj2" fmla="val 9209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http://localhost:1880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DD9D62-2888-4F6C-8F0B-6DA74F92BA80}"/>
              </a:ext>
            </a:extLst>
          </p:cNvPr>
          <p:cNvSpPr/>
          <p:nvPr/>
        </p:nvSpPr>
        <p:spPr>
          <a:xfrm>
            <a:off x="2002034" y="140387"/>
            <a:ext cx="77027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the editor in a web browser</a:t>
            </a:r>
            <a:endParaRPr lang="zh-TW" altLang="en-US" sz="4400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931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EEB270-9D07-7F6B-230E-6A0703A0E9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2D3150-1EA0-6B45-4B7B-AA25885E0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113F087-0842-4F44-9918-3F83F792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718" y="1421133"/>
            <a:ext cx="9682563" cy="4488271"/>
          </a:xfrm>
          <a:prstGeom prst="rect">
            <a:avLst/>
          </a:prstGeom>
        </p:spPr>
      </p:pic>
      <p:sp>
        <p:nvSpPr>
          <p:cNvPr id="6" name="圓角矩形圖說文字 11">
            <a:extLst>
              <a:ext uri="{FF2B5EF4-FFF2-40B4-BE49-F238E27FC236}">
                <a16:creationId xmlns:a16="http://schemas.microsoft.com/office/drawing/2014/main" id="{D595385F-992B-4737-BF64-A0617D873263}"/>
              </a:ext>
            </a:extLst>
          </p:cNvPr>
          <p:cNvSpPr/>
          <p:nvPr/>
        </p:nvSpPr>
        <p:spPr>
          <a:xfrm>
            <a:off x="4211494" y="2353011"/>
            <a:ext cx="2775714" cy="409904"/>
          </a:xfrm>
          <a:prstGeom prst="wedgeRoundRectCallout">
            <a:avLst>
              <a:gd name="adj1" fmla="val -28093"/>
              <a:gd name="adj2" fmla="val 9209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workspace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F33D1F-3C0A-4C26-BD0D-0F737756D581}"/>
              </a:ext>
            </a:extLst>
          </p:cNvPr>
          <p:cNvSpPr/>
          <p:nvPr/>
        </p:nvSpPr>
        <p:spPr>
          <a:xfrm>
            <a:off x="1254718" y="1918090"/>
            <a:ext cx="1120734" cy="3876423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圖說文字 11">
            <a:extLst>
              <a:ext uri="{FF2B5EF4-FFF2-40B4-BE49-F238E27FC236}">
                <a16:creationId xmlns:a16="http://schemas.microsoft.com/office/drawing/2014/main" id="{85963494-47CD-43A2-A93C-7034CF820733}"/>
              </a:ext>
            </a:extLst>
          </p:cNvPr>
          <p:cNvSpPr/>
          <p:nvPr/>
        </p:nvSpPr>
        <p:spPr>
          <a:xfrm>
            <a:off x="528236" y="1259708"/>
            <a:ext cx="1731258" cy="409904"/>
          </a:xfrm>
          <a:prstGeom prst="wedgeRoundRectCallout">
            <a:avLst>
              <a:gd name="adj1" fmla="val 20131"/>
              <a:gd name="adj2" fmla="val 11149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pallette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0CFD63-50EE-44A0-87D4-7B921EB54894}"/>
              </a:ext>
            </a:extLst>
          </p:cNvPr>
          <p:cNvSpPr/>
          <p:nvPr/>
        </p:nvSpPr>
        <p:spPr>
          <a:xfrm>
            <a:off x="2463400" y="1727056"/>
            <a:ext cx="6064373" cy="3876423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EBD9EC5-7BE8-4246-B654-7D0B07FB4891}"/>
              </a:ext>
            </a:extLst>
          </p:cNvPr>
          <p:cNvSpPr/>
          <p:nvPr/>
        </p:nvSpPr>
        <p:spPr>
          <a:xfrm>
            <a:off x="8693887" y="1727055"/>
            <a:ext cx="2243393" cy="3876423"/>
          </a:xfrm>
          <a:prstGeom prst="rect">
            <a:avLst/>
          </a:prstGeom>
          <a:noFill/>
          <a:ln w="28575">
            <a:solidFill>
              <a:schemeClr val="accent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圖說文字 11">
            <a:extLst>
              <a:ext uri="{FF2B5EF4-FFF2-40B4-BE49-F238E27FC236}">
                <a16:creationId xmlns:a16="http://schemas.microsoft.com/office/drawing/2014/main" id="{9BA524DB-039A-4A34-898D-F65A96EF8456}"/>
              </a:ext>
            </a:extLst>
          </p:cNvPr>
          <p:cNvSpPr/>
          <p:nvPr/>
        </p:nvSpPr>
        <p:spPr>
          <a:xfrm>
            <a:off x="8788927" y="1216181"/>
            <a:ext cx="2775714" cy="409904"/>
          </a:xfrm>
          <a:prstGeom prst="wedgeRoundRectCallout">
            <a:avLst>
              <a:gd name="adj1" fmla="val -28093"/>
              <a:gd name="adj2" fmla="val 9209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sidebar pane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902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4F4EB"/>
      </a:accent1>
      <a:accent2>
        <a:srgbClr val="E1DDD3"/>
      </a:accent2>
      <a:accent3>
        <a:srgbClr val="CBC8A8"/>
      </a:accent3>
      <a:accent4>
        <a:srgbClr val="5B4E3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682</Words>
  <Application>Microsoft Office PowerPoint</Application>
  <PresentationFormat>寬螢幕</PresentationFormat>
  <Paragraphs>153</Paragraphs>
  <Slides>43</Slides>
  <Notes>42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2" baseType="lpstr">
      <vt:lpstr>Poppins Bold</vt:lpstr>
      <vt:lpstr>Roboto Slab</vt:lpstr>
      <vt:lpstr>微軟正黑體</vt:lpstr>
      <vt:lpstr>新細明體</vt:lpstr>
      <vt:lpstr>標楷體</vt:lpstr>
      <vt:lpstr>Arial</vt:lpstr>
      <vt:lpstr>Calibri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</dc:creator>
  <cp:lastModifiedBy>user</cp:lastModifiedBy>
  <cp:revision>251</cp:revision>
  <dcterms:created xsi:type="dcterms:W3CDTF">2022-07-23T09:51:35Z</dcterms:created>
  <dcterms:modified xsi:type="dcterms:W3CDTF">2023-09-26T13:07:57Z</dcterms:modified>
</cp:coreProperties>
</file>